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57" r:id="rId2"/>
    <p:sldId id="258" r:id="rId3"/>
    <p:sldId id="283" r:id="rId4"/>
    <p:sldId id="282" r:id="rId5"/>
    <p:sldId id="285" r:id="rId6"/>
    <p:sldId id="284" r:id="rId7"/>
    <p:sldId id="286" r:id="rId8"/>
    <p:sldId id="288" r:id="rId9"/>
    <p:sldId id="280" r:id="rId10"/>
    <p:sldId id="281" r:id="rId11"/>
    <p:sldId id="275" r:id="rId12"/>
    <p:sldId id="292" r:id="rId13"/>
    <p:sldId id="299" r:id="rId14"/>
    <p:sldId id="298" r:id="rId15"/>
    <p:sldId id="274" r:id="rId16"/>
    <p:sldId id="276" r:id="rId17"/>
    <p:sldId id="277" r:id="rId18"/>
    <p:sldId id="302" r:id="rId19"/>
    <p:sldId id="293" r:id="rId20"/>
    <p:sldId id="294" r:id="rId21"/>
    <p:sldId id="295" r:id="rId22"/>
    <p:sldId id="278" r:id="rId23"/>
    <p:sldId id="304" r:id="rId24"/>
    <p:sldId id="303" r:id="rId25"/>
    <p:sldId id="300" r:id="rId26"/>
    <p:sldId id="301" r:id="rId27"/>
    <p:sldId id="289" r:id="rId28"/>
  </p:sldIdLst>
  <p:sldSz cx="9144000" cy="6858000" type="screen4x3"/>
  <p:notesSz cx="6669088" cy="98964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134" y="-8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D6318A-C95C-4D6E-B2DC-5AE8F257CD02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6C500D-86A7-473A-8B7C-C54912938A8E}">
      <dgm:prSet/>
      <dgm:spPr>
        <a:solidFill>
          <a:schemeClr val="accent1">
            <a:lumMod val="50000"/>
          </a:schemeClr>
        </a:soli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b="1" dirty="0" smtClean="0"/>
            <a:t>Портал ЕГЭ, ОГЭ</a:t>
          </a:r>
          <a:endParaRPr lang="ru-RU" dirty="0"/>
        </a:p>
      </dgm:t>
    </dgm:pt>
    <dgm:pt modelId="{C18B2265-42E9-4FA2-B40F-0AFC05673200}" type="parTrans" cxnId="{1DAB0523-5BCF-4FC1-920C-C86B28337488}">
      <dgm:prSet/>
      <dgm:spPr/>
      <dgm:t>
        <a:bodyPr/>
        <a:lstStyle/>
        <a:p>
          <a:endParaRPr lang="ru-RU"/>
        </a:p>
      </dgm:t>
    </dgm:pt>
    <dgm:pt modelId="{8FC13A72-558D-46BA-A74C-A1483A8B29E1}" type="sibTrans" cxnId="{1DAB0523-5BCF-4FC1-920C-C86B28337488}">
      <dgm:prSet/>
      <dgm:spPr/>
      <dgm:t>
        <a:bodyPr/>
        <a:lstStyle/>
        <a:p>
          <a:endParaRPr lang="ru-RU"/>
        </a:p>
      </dgm:t>
    </dgm:pt>
    <dgm:pt modelId="{C17F2290-9876-4F5F-8B03-5C17E82BECF9}">
      <dgm:prSet/>
      <dgm:spPr/>
      <dgm:t>
        <a:bodyPr/>
        <a:lstStyle/>
        <a:p>
          <a:pPr rtl="0"/>
          <a:r>
            <a:rPr lang="en-US" b="1" dirty="0" smtClean="0"/>
            <a:t>http</a:t>
          </a:r>
          <a:r>
            <a:rPr lang="ru-RU" b="1" dirty="0" smtClean="0"/>
            <a:t>:</a:t>
          </a:r>
          <a:r>
            <a:rPr lang="en-US" b="1" dirty="0" smtClean="0"/>
            <a:t>//ege.edu.ru</a:t>
          </a:r>
          <a:endParaRPr lang="ru-RU" dirty="0"/>
        </a:p>
      </dgm:t>
    </dgm:pt>
    <dgm:pt modelId="{28A72F8B-3EEA-4A09-A350-F5FC368A7B14}" type="parTrans" cxnId="{C9132D89-6576-4F01-92F5-4A530CAFA15A}">
      <dgm:prSet/>
      <dgm:spPr/>
      <dgm:t>
        <a:bodyPr/>
        <a:lstStyle/>
        <a:p>
          <a:endParaRPr lang="ru-RU"/>
        </a:p>
      </dgm:t>
    </dgm:pt>
    <dgm:pt modelId="{E6837CAF-7155-42EB-AABF-ADBABF083515}" type="sibTrans" cxnId="{C9132D89-6576-4F01-92F5-4A530CAFA15A}">
      <dgm:prSet/>
      <dgm:spPr/>
      <dgm:t>
        <a:bodyPr/>
        <a:lstStyle/>
        <a:p>
          <a:endParaRPr lang="ru-RU"/>
        </a:p>
      </dgm:t>
    </dgm:pt>
    <dgm:pt modelId="{0292AA55-C8C8-44DC-B95C-60BA3B746498}">
      <dgm:prSet/>
      <dgm:spPr/>
      <dgm:t>
        <a:bodyPr/>
        <a:lstStyle/>
        <a:p>
          <a:pPr rtl="0"/>
          <a:r>
            <a:rPr lang="en-US" b="1" smtClean="0"/>
            <a:t>http</a:t>
          </a:r>
          <a:r>
            <a:rPr lang="ru-RU" b="1" smtClean="0"/>
            <a:t>:</a:t>
          </a:r>
          <a:r>
            <a:rPr lang="en-US" b="1" smtClean="0"/>
            <a:t>//rustest.ru</a:t>
          </a:r>
          <a:endParaRPr lang="ru-RU"/>
        </a:p>
      </dgm:t>
    </dgm:pt>
    <dgm:pt modelId="{AB36F691-4C3F-4E4D-984B-7354EB06BAA0}" type="parTrans" cxnId="{280295D2-2650-4CCA-9FA2-D2B93664924D}">
      <dgm:prSet/>
      <dgm:spPr/>
      <dgm:t>
        <a:bodyPr/>
        <a:lstStyle/>
        <a:p>
          <a:endParaRPr lang="ru-RU"/>
        </a:p>
      </dgm:t>
    </dgm:pt>
    <dgm:pt modelId="{B3A72D4C-F16B-4182-91FA-643BF0AADEC5}" type="sibTrans" cxnId="{280295D2-2650-4CCA-9FA2-D2B93664924D}">
      <dgm:prSet/>
      <dgm:spPr/>
      <dgm:t>
        <a:bodyPr/>
        <a:lstStyle/>
        <a:p>
          <a:endParaRPr lang="ru-RU"/>
        </a:p>
      </dgm:t>
    </dgm:pt>
    <dgm:pt modelId="{818C4B7E-22C0-4A42-B943-CD28F98657BA}" type="pres">
      <dgm:prSet presAssocID="{DED6318A-C95C-4D6E-B2DC-5AE8F257CD0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423EC1-439E-45AC-B132-6C92DD16EBB8}" type="pres">
      <dgm:prSet presAssocID="{036C500D-86A7-473A-8B7C-C54912938A8E}" presName="composite" presStyleCnt="0"/>
      <dgm:spPr/>
    </dgm:pt>
    <dgm:pt modelId="{4B567910-F814-4BBF-9432-5D57791932C5}" type="pres">
      <dgm:prSet presAssocID="{036C500D-86A7-473A-8B7C-C54912938A8E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23603C-B1CC-427B-9F74-9BFDD74E129F}" type="pres">
      <dgm:prSet presAssocID="{036C500D-86A7-473A-8B7C-C54912938A8E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0CE217-7EA6-4DE6-8001-A9FF72DEDFEB}" type="presOf" srcId="{DED6318A-C95C-4D6E-B2DC-5AE8F257CD02}" destId="{818C4B7E-22C0-4A42-B943-CD28F98657BA}" srcOrd="0" destOrd="0" presId="urn:microsoft.com/office/officeart/2005/8/layout/chevron2"/>
    <dgm:cxn modelId="{44243869-3A86-4B01-875F-843AF56210A4}" type="presOf" srcId="{C17F2290-9876-4F5F-8B03-5C17E82BECF9}" destId="{F923603C-B1CC-427B-9F74-9BFDD74E129F}" srcOrd="0" destOrd="0" presId="urn:microsoft.com/office/officeart/2005/8/layout/chevron2"/>
    <dgm:cxn modelId="{280295D2-2650-4CCA-9FA2-D2B93664924D}" srcId="{036C500D-86A7-473A-8B7C-C54912938A8E}" destId="{0292AA55-C8C8-44DC-B95C-60BA3B746498}" srcOrd="1" destOrd="0" parTransId="{AB36F691-4C3F-4E4D-984B-7354EB06BAA0}" sibTransId="{B3A72D4C-F16B-4182-91FA-643BF0AADEC5}"/>
    <dgm:cxn modelId="{C9132D89-6576-4F01-92F5-4A530CAFA15A}" srcId="{036C500D-86A7-473A-8B7C-C54912938A8E}" destId="{C17F2290-9876-4F5F-8B03-5C17E82BECF9}" srcOrd="0" destOrd="0" parTransId="{28A72F8B-3EEA-4A09-A350-F5FC368A7B14}" sibTransId="{E6837CAF-7155-42EB-AABF-ADBABF083515}"/>
    <dgm:cxn modelId="{ABCAA60C-7A6B-433A-A072-BFF8995B91AA}" type="presOf" srcId="{036C500D-86A7-473A-8B7C-C54912938A8E}" destId="{4B567910-F814-4BBF-9432-5D57791932C5}" srcOrd="0" destOrd="0" presId="urn:microsoft.com/office/officeart/2005/8/layout/chevron2"/>
    <dgm:cxn modelId="{B9B31930-E7A1-486E-8704-5638A806C698}" type="presOf" srcId="{0292AA55-C8C8-44DC-B95C-60BA3B746498}" destId="{F923603C-B1CC-427B-9F74-9BFDD74E129F}" srcOrd="0" destOrd="1" presId="urn:microsoft.com/office/officeart/2005/8/layout/chevron2"/>
    <dgm:cxn modelId="{1DAB0523-5BCF-4FC1-920C-C86B28337488}" srcId="{DED6318A-C95C-4D6E-B2DC-5AE8F257CD02}" destId="{036C500D-86A7-473A-8B7C-C54912938A8E}" srcOrd="0" destOrd="0" parTransId="{C18B2265-42E9-4FA2-B40F-0AFC05673200}" sibTransId="{8FC13A72-558D-46BA-A74C-A1483A8B29E1}"/>
    <dgm:cxn modelId="{0669342A-7383-46C1-9D32-3DD1005DEF67}" type="presParOf" srcId="{818C4B7E-22C0-4A42-B943-CD28F98657BA}" destId="{5E423EC1-439E-45AC-B132-6C92DD16EBB8}" srcOrd="0" destOrd="0" presId="urn:microsoft.com/office/officeart/2005/8/layout/chevron2"/>
    <dgm:cxn modelId="{5E58F368-8359-4981-A290-5AC8B570DDD5}" type="presParOf" srcId="{5E423EC1-439E-45AC-B132-6C92DD16EBB8}" destId="{4B567910-F814-4BBF-9432-5D57791932C5}" srcOrd="0" destOrd="0" presId="urn:microsoft.com/office/officeart/2005/8/layout/chevron2"/>
    <dgm:cxn modelId="{6A5A0326-FF0E-4799-A1B1-551126FFC9C7}" type="presParOf" srcId="{5E423EC1-439E-45AC-B132-6C92DD16EBB8}" destId="{F923603C-B1CC-427B-9F74-9BFDD74E129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58252B-0CFA-48EB-AC72-B266927C49A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1872398-DE8E-4DB1-9CAC-6B61F401C662}">
      <dgm:prSet custT="1"/>
      <dgm:spPr/>
      <dgm:t>
        <a:bodyPr/>
        <a:lstStyle/>
        <a:p>
          <a:pPr algn="ctr" rtl="0"/>
          <a:r>
            <a:rPr lang="ru-RU" sz="2400" b="1" dirty="0" smtClean="0"/>
            <a:t>телефон горячей линии </a:t>
          </a:r>
        </a:p>
        <a:p>
          <a:pPr algn="ctr" rtl="0"/>
          <a:r>
            <a:rPr lang="ru-RU" sz="2400" b="1" dirty="0" smtClean="0"/>
            <a:t>(843)294-95-62</a:t>
          </a:r>
          <a:endParaRPr lang="ru-RU" sz="2400" dirty="0"/>
        </a:p>
      </dgm:t>
    </dgm:pt>
    <dgm:pt modelId="{59490457-B097-422E-8338-6C880B11F5E9}" type="parTrans" cxnId="{03E90EDB-6C64-41C4-8705-58FA591DE610}">
      <dgm:prSet/>
      <dgm:spPr/>
      <dgm:t>
        <a:bodyPr/>
        <a:lstStyle/>
        <a:p>
          <a:endParaRPr lang="ru-RU" sz="2400"/>
        </a:p>
      </dgm:t>
    </dgm:pt>
    <dgm:pt modelId="{D23C4611-F900-48BA-9C59-7CFF9AFBA19F}" type="sibTrans" cxnId="{03E90EDB-6C64-41C4-8705-58FA591DE610}">
      <dgm:prSet/>
      <dgm:spPr/>
      <dgm:t>
        <a:bodyPr/>
        <a:lstStyle/>
        <a:p>
          <a:endParaRPr lang="ru-RU" sz="2400"/>
        </a:p>
      </dgm:t>
    </dgm:pt>
    <dgm:pt modelId="{5C2D8B46-0C3B-42A1-BD83-94BA0A8B97D1}" type="pres">
      <dgm:prSet presAssocID="{AC58252B-0CFA-48EB-AC72-B266927C49A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18846F6-CA0A-49C1-B441-C5534FE0F72B}" type="pres">
      <dgm:prSet presAssocID="{81872398-DE8E-4DB1-9CAC-6B61F401C662}" presName="parentText" presStyleLbl="node1" presStyleIdx="0" presStyleCnt="1" custScaleX="100000" custScaleY="60103" custLinFactY="40423" custLinFactNeighborX="8197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5F6DAA-1782-4F9B-9CBE-70F0C3E6C7BF}" type="presOf" srcId="{81872398-DE8E-4DB1-9CAC-6B61F401C662}" destId="{618846F6-CA0A-49C1-B441-C5534FE0F72B}" srcOrd="0" destOrd="0" presId="urn:microsoft.com/office/officeart/2005/8/layout/vList2"/>
    <dgm:cxn modelId="{03E90EDB-6C64-41C4-8705-58FA591DE610}" srcId="{AC58252B-0CFA-48EB-AC72-B266927C49A7}" destId="{81872398-DE8E-4DB1-9CAC-6B61F401C662}" srcOrd="0" destOrd="0" parTransId="{59490457-B097-422E-8338-6C880B11F5E9}" sibTransId="{D23C4611-F900-48BA-9C59-7CFF9AFBA19F}"/>
    <dgm:cxn modelId="{8A3994EE-C218-4F2A-A4FE-EAB28A7D557A}" type="presOf" srcId="{AC58252B-0CFA-48EB-AC72-B266927C49A7}" destId="{5C2D8B46-0C3B-42A1-BD83-94BA0A8B97D1}" srcOrd="0" destOrd="0" presId="urn:microsoft.com/office/officeart/2005/8/layout/vList2"/>
    <dgm:cxn modelId="{681D2635-3754-4B5C-A9C9-A804FEE4ECED}" type="presParOf" srcId="{5C2D8B46-0C3B-42A1-BD83-94BA0A8B97D1}" destId="{618846F6-CA0A-49C1-B441-C5534FE0F72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E480A0C-0238-4D35-9BCA-DC331AF49D1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E1EB8DC-F59E-41C6-BCE8-7F72BCB366BF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pPr rtl="0"/>
          <a:r>
            <a:rPr lang="ru-RU" b="1" dirty="0" smtClean="0"/>
            <a:t>Сайт МО и Н РТ</a:t>
          </a:r>
          <a:endParaRPr lang="ru-RU" dirty="0"/>
        </a:p>
      </dgm:t>
    </dgm:pt>
    <dgm:pt modelId="{67F4DC24-84D3-44C9-B310-285210C4F120}" type="parTrans" cxnId="{751537D9-504B-4CA4-9DCD-DC1DB07C26C5}">
      <dgm:prSet/>
      <dgm:spPr/>
      <dgm:t>
        <a:bodyPr/>
        <a:lstStyle/>
        <a:p>
          <a:endParaRPr lang="ru-RU"/>
        </a:p>
      </dgm:t>
    </dgm:pt>
    <dgm:pt modelId="{FECCBDC7-F634-43E9-9AD8-00C0779A6177}" type="sibTrans" cxnId="{751537D9-504B-4CA4-9DCD-DC1DB07C26C5}">
      <dgm:prSet/>
      <dgm:spPr/>
      <dgm:t>
        <a:bodyPr/>
        <a:lstStyle/>
        <a:p>
          <a:endParaRPr lang="ru-RU"/>
        </a:p>
      </dgm:t>
    </dgm:pt>
    <dgm:pt modelId="{18437037-B956-4FF5-8D02-E67DAC092A03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pPr rtl="0"/>
          <a:r>
            <a:rPr lang="en-US" b="1" smtClean="0"/>
            <a:t>http</a:t>
          </a:r>
          <a:r>
            <a:rPr lang="ru-RU" b="1" smtClean="0"/>
            <a:t>:</a:t>
          </a:r>
          <a:r>
            <a:rPr lang="en-US" b="1" smtClean="0"/>
            <a:t>//mon.tatarstan.ru</a:t>
          </a:r>
          <a:endParaRPr lang="ru-RU"/>
        </a:p>
      </dgm:t>
    </dgm:pt>
    <dgm:pt modelId="{57E686D6-CAB0-4A3F-AE66-F6752F2BAFB6}" type="parTrans" cxnId="{5E0A5274-0D74-4CE3-B66F-F0573E0B82CC}">
      <dgm:prSet/>
      <dgm:spPr/>
      <dgm:t>
        <a:bodyPr/>
        <a:lstStyle/>
        <a:p>
          <a:endParaRPr lang="ru-RU"/>
        </a:p>
      </dgm:t>
    </dgm:pt>
    <dgm:pt modelId="{2F846A0A-0053-45B5-AD62-37E30F02EA4D}" type="sibTrans" cxnId="{5E0A5274-0D74-4CE3-B66F-F0573E0B82CC}">
      <dgm:prSet/>
      <dgm:spPr/>
      <dgm:t>
        <a:bodyPr/>
        <a:lstStyle/>
        <a:p>
          <a:endParaRPr lang="ru-RU"/>
        </a:p>
      </dgm:t>
    </dgm:pt>
    <dgm:pt modelId="{DA16612D-726E-4816-BE3D-68A7FE05BD4E}" type="pres">
      <dgm:prSet presAssocID="{7E480A0C-0238-4D35-9BCA-DC331AF49D1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5128587-2A50-4BAD-A511-822C88794565}" type="pres">
      <dgm:prSet presAssocID="{EE1EB8DC-F59E-41C6-BCE8-7F72BCB366BF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51AB47-3548-47CE-A026-FC2AE30A0971}" type="pres">
      <dgm:prSet presAssocID="{FECCBDC7-F634-43E9-9AD8-00C0779A6177}" presName="spacer" presStyleCnt="0"/>
      <dgm:spPr/>
    </dgm:pt>
    <dgm:pt modelId="{13D80D6D-27A7-4D1A-92A4-F56302B116F8}" type="pres">
      <dgm:prSet presAssocID="{18437037-B956-4FF5-8D02-E67DAC092A0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51537D9-504B-4CA4-9DCD-DC1DB07C26C5}" srcId="{7E480A0C-0238-4D35-9BCA-DC331AF49D1C}" destId="{EE1EB8DC-F59E-41C6-BCE8-7F72BCB366BF}" srcOrd="0" destOrd="0" parTransId="{67F4DC24-84D3-44C9-B310-285210C4F120}" sibTransId="{FECCBDC7-F634-43E9-9AD8-00C0779A6177}"/>
    <dgm:cxn modelId="{BD610265-22BC-47AC-B37E-C61746C90AC3}" type="presOf" srcId="{18437037-B956-4FF5-8D02-E67DAC092A03}" destId="{13D80D6D-27A7-4D1A-92A4-F56302B116F8}" srcOrd="0" destOrd="0" presId="urn:microsoft.com/office/officeart/2005/8/layout/vList2"/>
    <dgm:cxn modelId="{3FC3B8AC-E02A-4315-9F1F-17F8C61600C8}" type="presOf" srcId="{7E480A0C-0238-4D35-9BCA-DC331AF49D1C}" destId="{DA16612D-726E-4816-BE3D-68A7FE05BD4E}" srcOrd="0" destOrd="0" presId="urn:microsoft.com/office/officeart/2005/8/layout/vList2"/>
    <dgm:cxn modelId="{5E0A5274-0D74-4CE3-B66F-F0573E0B82CC}" srcId="{7E480A0C-0238-4D35-9BCA-DC331AF49D1C}" destId="{18437037-B956-4FF5-8D02-E67DAC092A03}" srcOrd="1" destOrd="0" parTransId="{57E686D6-CAB0-4A3F-AE66-F6752F2BAFB6}" sibTransId="{2F846A0A-0053-45B5-AD62-37E30F02EA4D}"/>
    <dgm:cxn modelId="{F7F37571-B7F6-4EB5-BB52-35FB937D9395}" type="presOf" srcId="{EE1EB8DC-F59E-41C6-BCE8-7F72BCB366BF}" destId="{95128587-2A50-4BAD-A511-822C88794565}" srcOrd="0" destOrd="0" presId="urn:microsoft.com/office/officeart/2005/8/layout/vList2"/>
    <dgm:cxn modelId="{EE74F079-CD84-42CB-8305-5B67617C16AA}" type="presParOf" srcId="{DA16612D-726E-4816-BE3D-68A7FE05BD4E}" destId="{95128587-2A50-4BAD-A511-822C88794565}" srcOrd="0" destOrd="0" presId="urn:microsoft.com/office/officeart/2005/8/layout/vList2"/>
    <dgm:cxn modelId="{F6A98998-10C2-4806-993D-06FAB49051A9}" type="presParOf" srcId="{DA16612D-726E-4816-BE3D-68A7FE05BD4E}" destId="{9D51AB47-3548-47CE-A026-FC2AE30A0971}" srcOrd="1" destOrd="0" presId="urn:microsoft.com/office/officeart/2005/8/layout/vList2"/>
    <dgm:cxn modelId="{CF02F018-44B2-42F6-8B9C-4F97AD8AF54D}" type="presParOf" srcId="{DA16612D-726E-4816-BE3D-68A7FE05BD4E}" destId="{13D80D6D-27A7-4D1A-92A4-F56302B116F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63485BE-1979-4F78-BB69-26B598137D9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453C4A6-A1B4-4BCD-8C92-14227BB7E0B1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pPr rtl="0"/>
          <a:r>
            <a:rPr lang="ru-RU" sz="2000" b="1" dirty="0" smtClean="0">
              <a:solidFill>
                <a:schemeClr val="tx1"/>
              </a:solidFill>
            </a:rPr>
            <a:t>Сайт </a:t>
          </a:r>
          <a:r>
            <a:rPr lang="en-US" sz="2000" b="1" dirty="0" smtClean="0">
              <a:solidFill>
                <a:schemeClr val="tx1"/>
              </a:solidFill>
            </a:rPr>
            <a:t> </a:t>
          </a:r>
          <a:r>
            <a:rPr lang="ru-RU" sz="2000" b="1" dirty="0" smtClean="0">
              <a:solidFill>
                <a:schemeClr val="tx1"/>
              </a:solidFill>
            </a:rPr>
            <a:t>ГБУ «РЦМКО»</a:t>
          </a:r>
          <a:endParaRPr lang="ru-RU" sz="2000" dirty="0">
            <a:solidFill>
              <a:schemeClr val="tx1"/>
            </a:solidFill>
          </a:endParaRPr>
        </a:p>
      </dgm:t>
    </dgm:pt>
    <dgm:pt modelId="{21A2CB86-69F7-4E22-9669-6FB173A1D98D}" type="parTrans" cxnId="{53B6E30E-7C5E-4759-A1B2-038BD9DBD1C5}">
      <dgm:prSet/>
      <dgm:spPr/>
      <dgm:t>
        <a:bodyPr/>
        <a:lstStyle/>
        <a:p>
          <a:endParaRPr lang="ru-RU"/>
        </a:p>
      </dgm:t>
    </dgm:pt>
    <dgm:pt modelId="{AE999D2A-8DC3-4271-8228-B4535C80F1F9}" type="sibTrans" cxnId="{53B6E30E-7C5E-4759-A1B2-038BD9DBD1C5}">
      <dgm:prSet/>
      <dgm:spPr/>
      <dgm:t>
        <a:bodyPr/>
        <a:lstStyle/>
        <a:p>
          <a:endParaRPr lang="ru-RU"/>
        </a:p>
      </dgm:t>
    </dgm:pt>
    <dgm:pt modelId="{9F5A2D49-0891-48D5-A99E-22D96D8D6262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pPr rtl="0"/>
          <a:r>
            <a:rPr lang="ru-RU" sz="1600" b="1" dirty="0" smtClean="0">
              <a:solidFill>
                <a:schemeClr val="tx1"/>
              </a:solidFill>
            </a:rPr>
            <a:t>Ознакомление с результатами ЕГЭ и ОГЭ</a:t>
          </a:r>
          <a:endParaRPr lang="ru-RU" sz="1600" dirty="0">
            <a:solidFill>
              <a:schemeClr val="tx1"/>
            </a:solidFill>
          </a:endParaRPr>
        </a:p>
      </dgm:t>
    </dgm:pt>
    <dgm:pt modelId="{265EB359-117D-4733-AE99-46BF442B4285}" type="parTrans" cxnId="{9ABF24B5-B20D-4858-94E6-23076FB270A1}">
      <dgm:prSet/>
      <dgm:spPr/>
      <dgm:t>
        <a:bodyPr/>
        <a:lstStyle/>
        <a:p>
          <a:endParaRPr lang="ru-RU"/>
        </a:p>
      </dgm:t>
    </dgm:pt>
    <dgm:pt modelId="{AA59BFE9-94E7-4349-8504-CC80B9A0F769}" type="sibTrans" cxnId="{9ABF24B5-B20D-4858-94E6-23076FB270A1}">
      <dgm:prSet/>
      <dgm:spPr/>
      <dgm:t>
        <a:bodyPr/>
        <a:lstStyle/>
        <a:p>
          <a:endParaRPr lang="ru-RU"/>
        </a:p>
      </dgm:t>
    </dgm:pt>
    <dgm:pt modelId="{A4328BC0-2AE7-4DDE-B771-862CE4F1569E}">
      <dgm:prSet/>
      <dgm:spPr/>
      <dgm:t>
        <a:bodyPr/>
        <a:lstStyle/>
        <a:p>
          <a:pPr rtl="0"/>
          <a:r>
            <a:rPr lang="en-US" b="1" smtClean="0"/>
            <a:t>http</a:t>
          </a:r>
          <a:r>
            <a:rPr lang="ru-RU" b="1" smtClean="0"/>
            <a:t>:</a:t>
          </a:r>
          <a:r>
            <a:rPr lang="en-US" b="1" smtClean="0"/>
            <a:t>//rcmko.org</a:t>
          </a:r>
          <a:endParaRPr lang="ru-RU"/>
        </a:p>
      </dgm:t>
    </dgm:pt>
    <dgm:pt modelId="{F04699F6-E817-4AC6-BDDA-5BB807C67A5B}" type="parTrans" cxnId="{CCC3538E-B160-437D-9653-9F7F775E8BD5}">
      <dgm:prSet/>
      <dgm:spPr/>
      <dgm:t>
        <a:bodyPr/>
        <a:lstStyle/>
        <a:p>
          <a:endParaRPr lang="ru-RU"/>
        </a:p>
      </dgm:t>
    </dgm:pt>
    <dgm:pt modelId="{F5D5E9EF-C9AD-411E-8988-8E861F851432}" type="sibTrans" cxnId="{CCC3538E-B160-437D-9653-9F7F775E8BD5}">
      <dgm:prSet/>
      <dgm:spPr/>
      <dgm:t>
        <a:bodyPr/>
        <a:lstStyle/>
        <a:p>
          <a:endParaRPr lang="ru-RU"/>
        </a:p>
      </dgm:t>
    </dgm:pt>
    <dgm:pt modelId="{38B4DDD1-2972-41EB-A584-A405F3AE6685}" type="pres">
      <dgm:prSet presAssocID="{663485BE-1979-4F78-BB69-26B598137D9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78C676A-1D7C-4DFF-BE2E-D93A7797F077}" type="pres">
      <dgm:prSet presAssocID="{E453C4A6-A1B4-4BCD-8C92-14227BB7E0B1}" presName="linNode" presStyleCnt="0"/>
      <dgm:spPr/>
    </dgm:pt>
    <dgm:pt modelId="{52A8A94E-B6EC-4831-BD48-4EEC017C3706}" type="pres">
      <dgm:prSet presAssocID="{E453C4A6-A1B4-4BCD-8C92-14227BB7E0B1}" presName="parentText" presStyleLbl="node1" presStyleIdx="0" presStyleCnt="2" custScaleX="15491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67C1F8-CE32-45AB-8109-EA294891ED24}" type="pres">
      <dgm:prSet presAssocID="{AE999D2A-8DC3-4271-8228-B4535C80F1F9}" presName="sp" presStyleCnt="0"/>
      <dgm:spPr/>
    </dgm:pt>
    <dgm:pt modelId="{21C709B8-9156-4FD2-A2B6-E71DE8A4C8DC}" type="pres">
      <dgm:prSet presAssocID="{9F5A2D49-0891-48D5-A99E-22D96D8D6262}" presName="linNode" presStyleCnt="0"/>
      <dgm:spPr/>
    </dgm:pt>
    <dgm:pt modelId="{8E3F56AC-6623-4173-8FFA-A9AD05F89043}" type="pres">
      <dgm:prSet presAssocID="{9F5A2D49-0891-48D5-A99E-22D96D8D6262}" presName="parentText" presStyleLbl="node1" presStyleIdx="1" presStyleCnt="2" custScaleX="16581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360FB3-9B01-4987-AE2C-D3747F0CE6CA}" type="pres">
      <dgm:prSet presAssocID="{9F5A2D49-0891-48D5-A99E-22D96D8D6262}" presName="descendantText" presStyleLbl="alignAccFollowNode1" presStyleIdx="0" presStyleCnt="1" custScaleX="74242" custLinFactNeighborX="15368" custLinFactNeighborY="25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27596C-A42B-4A37-98B2-8E15EE929BAD}" type="presOf" srcId="{663485BE-1979-4F78-BB69-26B598137D98}" destId="{38B4DDD1-2972-41EB-A584-A405F3AE6685}" srcOrd="0" destOrd="0" presId="urn:microsoft.com/office/officeart/2005/8/layout/vList5"/>
    <dgm:cxn modelId="{CCC3538E-B160-437D-9653-9F7F775E8BD5}" srcId="{9F5A2D49-0891-48D5-A99E-22D96D8D6262}" destId="{A4328BC0-2AE7-4DDE-B771-862CE4F1569E}" srcOrd="0" destOrd="0" parTransId="{F04699F6-E817-4AC6-BDDA-5BB807C67A5B}" sibTransId="{F5D5E9EF-C9AD-411E-8988-8E861F851432}"/>
    <dgm:cxn modelId="{53B6E30E-7C5E-4759-A1B2-038BD9DBD1C5}" srcId="{663485BE-1979-4F78-BB69-26B598137D98}" destId="{E453C4A6-A1B4-4BCD-8C92-14227BB7E0B1}" srcOrd="0" destOrd="0" parTransId="{21A2CB86-69F7-4E22-9669-6FB173A1D98D}" sibTransId="{AE999D2A-8DC3-4271-8228-B4535C80F1F9}"/>
    <dgm:cxn modelId="{A1235B3C-BF7C-4F3E-8CF4-2ED559998BA4}" type="presOf" srcId="{E453C4A6-A1B4-4BCD-8C92-14227BB7E0B1}" destId="{52A8A94E-B6EC-4831-BD48-4EEC017C3706}" srcOrd="0" destOrd="0" presId="urn:microsoft.com/office/officeart/2005/8/layout/vList5"/>
    <dgm:cxn modelId="{058FF02B-C8CC-4A3F-A4A1-90823910FFB5}" type="presOf" srcId="{9F5A2D49-0891-48D5-A99E-22D96D8D6262}" destId="{8E3F56AC-6623-4173-8FFA-A9AD05F89043}" srcOrd="0" destOrd="0" presId="urn:microsoft.com/office/officeart/2005/8/layout/vList5"/>
    <dgm:cxn modelId="{9ABF24B5-B20D-4858-94E6-23076FB270A1}" srcId="{663485BE-1979-4F78-BB69-26B598137D98}" destId="{9F5A2D49-0891-48D5-A99E-22D96D8D6262}" srcOrd="1" destOrd="0" parTransId="{265EB359-117D-4733-AE99-46BF442B4285}" sibTransId="{AA59BFE9-94E7-4349-8504-CC80B9A0F769}"/>
    <dgm:cxn modelId="{2831D861-35A8-435A-AF09-D4B8706527A2}" type="presOf" srcId="{A4328BC0-2AE7-4DDE-B771-862CE4F1569E}" destId="{9D360FB3-9B01-4987-AE2C-D3747F0CE6CA}" srcOrd="0" destOrd="0" presId="urn:microsoft.com/office/officeart/2005/8/layout/vList5"/>
    <dgm:cxn modelId="{B0B3AC22-1D4C-4820-B608-33DBFDA12EE2}" type="presParOf" srcId="{38B4DDD1-2972-41EB-A584-A405F3AE6685}" destId="{E78C676A-1D7C-4DFF-BE2E-D93A7797F077}" srcOrd="0" destOrd="0" presId="urn:microsoft.com/office/officeart/2005/8/layout/vList5"/>
    <dgm:cxn modelId="{E941C04A-316A-4D68-BECF-A8C44B914721}" type="presParOf" srcId="{E78C676A-1D7C-4DFF-BE2E-D93A7797F077}" destId="{52A8A94E-B6EC-4831-BD48-4EEC017C3706}" srcOrd="0" destOrd="0" presId="urn:microsoft.com/office/officeart/2005/8/layout/vList5"/>
    <dgm:cxn modelId="{692ABFEC-D024-458A-A6CB-EF8F32E89C3F}" type="presParOf" srcId="{38B4DDD1-2972-41EB-A584-A405F3AE6685}" destId="{AA67C1F8-CE32-45AB-8109-EA294891ED24}" srcOrd="1" destOrd="0" presId="urn:microsoft.com/office/officeart/2005/8/layout/vList5"/>
    <dgm:cxn modelId="{ACD695CA-3220-476B-B66E-1D83EF0D012C}" type="presParOf" srcId="{38B4DDD1-2972-41EB-A584-A405F3AE6685}" destId="{21C709B8-9156-4FD2-A2B6-E71DE8A4C8DC}" srcOrd="2" destOrd="0" presId="urn:microsoft.com/office/officeart/2005/8/layout/vList5"/>
    <dgm:cxn modelId="{F0D2748F-8AC0-4C83-BD4E-1138BC0D85C1}" type="presParOf" srcId="{21C709B8-9156-4FD2-A2B6-E71DE8A4C8DC}" destId="{8E3F56AC-6623-4173-8FFA-A9AD05F89043}" srcOrd="0" destOrd="0" presId="urn:microsoft.com/office/officeart/2005/8/layout/vList5"/>
    <dgm:cxn modelId="{50E44DC5-8963-4821-98CF-B542EE36627E}" type="presParOf" srcId="{21C709B8-9156-4FD2-A2B6-E71DE8A4C8DC}" destId="{9D360FB3-9B01-4987-AE2C-D3747F0CE6C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48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48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217563-C6A5-46B7-A166-E47C6B466A47}" type="datetimeFigureOut">
              <a:rPr lang="ru-RU" smtClean="0"/>
              <a:t>14.05.2014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99934"/>
            <a:ext cx="2889938" cy="4948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7607" y="9399934"/>
            <a:ext cx="2889938" cy="4948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F3F456-C163-403F-872B-483FC08F30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470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48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48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41984F-841E-4D15-8CAD-9CE0C522320F}" type="datetimeFigureOut">
              <a:rPr lang="ru-RU" smtClean="0"/>
              <a:t>14.05.2014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62013" y="742950"/>
            <a:ext cx="4945062" cy="3709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00826"/>
            <a:ext cx="5335270" cy="44534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99934"/>
            <a:ext cx="2889938" cy="4948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399934"/>
            <a:ext cx="2889938" cy="4948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050255-BB8E-4675-B5A3-4404D7E87A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541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778377" y="9398975"/>
            <a:ext cx="2889163" cy="49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1</a:t>
            </a:fld>
            <a:endParaRPr lang="ru-RU" sz="120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778377" y="9398975"/>
            <a:ext cx="2889163" cy="49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2</a:t>
            </a:fld>
            <a:endParaRPr lang="ru-RU" sz="120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778377" y="9398975"/>
            <a:ext cx="2889163" cy="49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11</a:t>
            </a:fld>
            <a:endParaRPr lang="ru-RU" sz="120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778377" y="9398975"/>
            <a:ext cx="2889163" cy="49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12</a:t>
            </a:fld>
            <a:endParaRPr lang="ru-RU" sz="1200" dirty="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778377" y="9398975"/>
            <a:ext cx="2889163" cy="49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13</a:t>
            </a:fld>
            <a:endParaRPr lang="ru-RU" sz="120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778377" y="9398975"/>
            <a:ext cx="2889163" cy="49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14</a:t>
            </a:fld>
            <a:endParaRPr lang="ru-RU" sz="120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778377" y="9398975"/>
            <a:ext cx="2889163" cy="49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15</a:t>
            </a:fld>
            <a:endParaRPr lang="ru-RU" sz="120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778377" y="9398975"/>
            <a:ext cx="2889163" cy="49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16</a:t>
            </a:fld>
            <a:endParaRPr lang="ru-RU" sz="120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778377" y="9398975"/>
            <a:ext cx="2889163" cy="49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17</a:t>
            </a:fld>
            <a:endParaRPr lang="ru-RU" sz="120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778377" y="9398975"/>
            <a:ext cx="2889163" cy="49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18</a:t>
            </a:fld>
            <a:endParaRPr lang="ru-RU" sz="120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778377" y="9398975"/>
            <a:ext cx="2889163" cy="49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19</a:t>
            </a:fld>
            <a:endParaRPr lang="ru-RU" sz="120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778377" y="9398975"/>
            <a:ext cx="2889163" cy="49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20</a:t>
            </a:fld>
            <a:endParaRPr lang="ru-RU" sz="120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778377" y="9398975"/>
            <a:ext cx="2889163" cy="49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21</a:t>
            </a:fld>
            <a:endParaRPr lang="ru-RU" sz="120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778377" y="9398975"/>
            <a:ext cx="2889163" cy="49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22</a:t>
            </a:fld>
            <a:endParaRPr lang="ru-RU" sz="120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778377" y="9398975"/>
            <a:ext cx="2889163" cy="49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23</a:t>
            </a:fld>
            <a:endParaRPr lang="ru-RU" sz="120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778377" y="9398975"/>
            <a:ext cx="2889163" cy="49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24</a:t>
            </a:fld>
            <a:endParaRPr lang="ru-RU" sz="120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778377" y="9398975"/>
            <a:ext cx="2889163" cy="49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25</a:t>
            </a:fld>
            <a:endParaRPr lang="ru-RU" sz="120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778377" y="9398975"/>
            <a:ext cx="2889163" cy="49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26</a:t>
            </a:fld>
            <a:endParaRPr lang="ru-RU" sz="120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139B151-84AA-4D79-A1BD-3A3BBA1C9AF7}" type="datetimeFigureOut">
              <a:rPr lang="ru-RU" smtClean="0"/>
              <a:t>14.05.2014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7770559-CFD8-40F8-BA86-78DC33C25A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39B151-84AA-4D79-A1BD-3A3BBA1C9AF7}" type="datetimeFigureOut">
              <a:rPr lang="ru-RU" smtClean="0"/>
              <a:t>14.05.2014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770559-CFD8-40F8-BA86-78DC33C25A8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39B151-84AA-4D79-A1BD-3A3BBA1C9AF7}" type="datetimeFigureOut">
              <a:rPr lang="ru-RU" smtClean="0"/>
              <a:t>14.05.2014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770559-CFD8-40F8-BA86-78DC33C25A8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39B151-84AA-4D79-A1BD-3A3BBA1C9AF7}" type="datetimeFigureOut">
              <a:rPr lang="ru-RU" smtClean="0"/>
              <a:t>14.05.2014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770559-CFD8-40F8-BA86-78DC33C25A8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39B151-84AA-4D79-A1BD-3A3BBA1C9AF7}" type="datetimeFigureOut">
              <a:rPr lang="ru-RU" smtClean="0"/>
              <a:t>14.05.2014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770559-CFD8-40F8-BA86-78DC33C25A8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39B151-84AA-4D79-A1BD-3A3BBA1C9AF7}" type="datetimeFigureOut">
              <a:rPr lang="ru-RU" smtClean="0"/>
              <a:t>14.05.2014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770559-CFD8-40F8-BA86-78DC33C25A88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39B151-84AA-4D79-A1BD-3A3BBA1C9AF7}" type="datetimeFigureOut">
              <a:rPr lang="ru-RU" smtClean="0"/>
              <a:t>14.05.2014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770559-CFD8-40F8-BA86-78DC33C25A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139B151-84AA-4D79-A1BD-3A3BBA1C9AF7}" type="datetimeFigureOut">
              <a:rPr lang="ru-RU" smtClean="0"/>
              <a:t>14.05.2014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770559-CFD8-40F8-BA86-78DC33C25A8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139B151-84AA-4D79-A1BD-3A3BBA1C9AF7}" type="datetimeFigureOut">
              <a:rPr lang="ru-RU" smtClean="0"/>
              <a:t>14.05.2014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7770559-CFD8-40F8-BA86-78DC33C25A8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39B151-84AA-4D79-A1BD-3A3BBA1C9AF7}" type="datetimeFigureOut">
              <a:rPr lang="ru-RU" smtClean="0"/>
              <a:t>14.05.2014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770559-CFD8-40F8-BA86-78DC33C25A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39B151-84AA-4D79-A1BD-3A3BBA1C9AF7}" type="datetimeFigureOut">
              <a:rPr lang="ru-RU" smtClean="0"/>
              <a:t>14.05.2014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770559-CFD8-40F8-BA86-78DC33C25A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139B151-84AA-4D79-A1BD-3A3BBA1C9AF7}" type="datetimeFigureOut">
              <a:rPr lang="ru-RU" smtClean="0"/>
              <a:t>14.05.2014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7770559-CFD8-40F8-BA86-78DC33C25A8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3" Type="http://schemas.openxmlformats.org/officeDocument/2006/relationships/diagramData" Target="../diagrams/data1.xml"/><Relationship Id="rId21" Type="http://schemas.openxmlformats.org/officeDocument/2006/relationships/diagramColors" Target="../diagrams/colors4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image" Target="../media/image2.png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88498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0AA953-8F8B-41CF-A1AB-C67361DBF7BD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980728"/>
            <a:ext cx="7911913" cy="3168352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Изменения в </a:t>
            </a:r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организации и проведении  ЕГЭ 2014</a:t>
            </a:r>
            <a:endParaRPr lang="ru-RU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29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2108"/>
            <a:ext cx="9180512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Прямоугольник 1"/>
          <p:cNvSpPr>
            <a:spLocks noChangeArrowheads="1"/>
          </p:cNvSpPr>
          <p:nvPr/>
        </p:nvSpPr>
        <p:spPr bwMode="auto">
          <a:xfrm>
            <a:off x="179512" y="909464"/>
            <a:ext cx="8640960" cy="603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20000"/>
              </a:lnSpc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2000" b="1" dirty="0" smtClean="0"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Федеральный закон «Об образовании в Российской Федерации» от 29.12.2012 № 273-ФЗ </a:t>
            </a:r>
          </a:p>
          <a:p>
            <a:pPr marL="342900" indent="-342900" algn="just">
              <a:lnSpc>
                <a:spcPct val="120000"/>
              </a:lnSpc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2000" b="1" dirty="0" smtClean="0"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Порядок </a:t>
            </a:r>
            <a:r>
              <a:rPr lang="ru-RU" sz="2000" b="1" dirty="0"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проведения ГИА по образовательным программам </a:t>
            </a:r>
            <a:r>
              <a:rPr lang="ru-RU" sz="2000" b="1" dirty="0" smtClean="0"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 среднего общего образования </a:t>
            </a:r>
            <a:r>
              <a:rPr lang="ru-RU" sz="2000" b="1" dirty="0"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(</a:t>
            </a:r>
            <a:r>
              <a:rPr lang="ru-RU" sz="2000" b="1" dirty="0" smtClean="0"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приказ </a:t>
            </a:r>
            <a:r>
              <a:rPr lang="ru-RU" sz="2000" b="1" dirty="0" err="1"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Минобрнауки</a:t>
            </a:r>
            <a:r>
              <a:rPr lang="ru-RU" sz="2000" b="1" dirty="0"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 России от </a:t>
            </a:r>
            <a:r>
              <a:rPr lang="ru-RU" sz="2000" b="1" dirty="0" smtClean="0"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26.12.2013 </a:t>
            </a:r>
            <a:r>
              <a:rPr lang="ru-RU" sz="2000" b="1" dirty="0"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№ </a:t>
            </a:r>
            <a:r>
              <a:rPr lang="ru-RU" sz="2000" b="1" dirty="0" smtClean="0"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1400</a:t>
            </a:r>
            <a:r>
              <a:rPr lang="ru-RU" sz="2000" b="1" dirty="0"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)</a:t>
            </a:r>
          </a:p>
          <a:p>
            <a:pPr marL="342900" indent="-342900" algn="just">
              <a:lnSpc>
                <a:spcPct val="120000"/>
              </a:lnSpc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2000" b="1" dirty="0"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Правила </a:t>
            </a:r>
            <a:r>
              <a:rPr lang="ru-RU" sz="2000" b="1" dirty="0" smtClean="0"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формирования и ведения ФИС ГИА и приема и РИС ГИА (утв. Постановлением Правительства Российской Федерации от 31.08.2013 № 755)</a:t>
            </a:r>
          </a:p>
          <a:p>
            <a:pPr marL="342900" indent="-342900" algn="just">
              <a:lnSpc>
                <a:spcPct val="120000"/>
              </a:lnSpc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2000" b="1" dirty="0" smtClean="0"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Порядок аккредитации общественных наблюдателей (утв. Приказом Минобрнауки России от 28.06.2013 № 491) </a:t>
            </a:r>
          </a:p>
          <a:p>
            <a:pPr marL="342900" indent="-342900" algn="just">
              <a:lnSpc>
                <a:spcPct val="120000"/>
              </a:lnSpc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2000" b="1" dirty="0" smtClean="0"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Об утверждении единого расписания и продолжительности проведения ЕГЭ ….(Приказ Министерства образования и науки РФ от 26.02.2014 №143 </a:t>
            </a:r>
          </a:p>
          <a:p>
            <a:pPr marL="342900" indent="-342900" algn="just">
              <a:lnSpc>
                <a:spcPct val="120000"/>
              </a:lnSpc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2000" b="1" dirty="0" smtClean="0"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и др. </a:t>
            </a:r>
          </a:p>
        </p:txBody>
      </p:sp>
      <p:sp>
        <p:nvSpPr>
          <p:cNvPr id="4" name="Подзаголовок 4"/>
          <p:cNvSpPr txBox="1">
            <a:spLocks/>
          </p:cNvSpPr>
          <p:nvPr/>
        </p:nvSpPr>
        <p:spPr>
          <a:xfrm>
            <a:off x="469124" y="404664"/>
            <a:ext cx="7488832" cy="50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sz="22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Нормативные правовые акты ЕГЭ - 2014</a:t>
            </a:r>
          </a:p>
        </p:txBody>
      </p:sp>
    </p:spTree>
    <p:extLst>
      <p:ext uri="{BB962C8B-B14F-4D97-AF65-F5344CB8AC3E}">
        <p14:creationId xmlns:p14="http://schemas.microsoft.com/office/powerpoint/2010/main" val="104445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"/>
            <a:ext cx="9217024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67544" y="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Сроки досрочного этапа 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614141"/>
              </p:ext>
            </p:extLst>
          </p:nvPr>
        </p:nvGraphicFramePr>
        <p:xfrm>
          <a:off x="261864" y="692696"/>
          <a:ext cx="8640959" cy="53866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3756"/>
                <a:gridCol w="2232248"/>
                <a:gridCol w="4894955"/>
              </a:tblGrid>
              <a:tr h="522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 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апреля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(понедельник)</a:t>
                      </a:r>
                      <a:endParaRPr lang="ru-RU" sz="25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русский 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159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 апреля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(четверг)  </a:t>
                      </a:r>
                      <a:endParaRPr lang="ru-RU" sz="25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иностранные 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языки 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английский, французский, немецкий, испанский), география, химия, история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19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 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апреля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(понедельник)</a:t>
                      </a:r>
                      <a:endParaRPr lang="ru-RU" sz="25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605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lang="ru-RU" sz="20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мая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(понедельник)  </a:t>
                      </a:r>
                      <a:endParaRPr lang="ru-RU" sz="25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информационно-коммуникационные технологии (ИКТ), биология, обществознание, литература, физика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2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</a:rPr>
                        <a:t>мая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 b="1" dirty="0" smtClean="0">
                          <a:solidFill>
                            <a:srgbClr val="FF0000"/>
                          </a:solidFill>
                          <a:effectLst/>
                        </a:rPr>
                        <a:t>(четверг)</a:t>
                      </a:r>
                      <a:endParaRPr lang="ru-RU" sz="25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 предметы</a:t>
                      </a:r>
                      <a:endParaRPr lang="ru-RU" sz="25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746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"/>
            <a:ext cx="9217024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50863" y="188913"/>
            <a:ext cx="8137525" cy="5032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Участники досрочного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этапа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4" name="Rectangle 3"/>
          <p:cNvSpPr txBox="1">
            <a:spLocks/>
          </p:cNvSpPr>
          <p:nvPr/>
        </p:nvSpPr>
        <p:spPr bwMode="auto">
          <a:xfrm>
            <a:off x="334801" y="867466"/>
            <a:ext cx="8569647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2667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 eaLnBrk="1" hangingPunct="1">
              <a:buFont typeface="Wingdings" pitchFamily="2" charset="2"/>
              <a:buChar char="ü"/>
            </a:pPr>
            <a:r>
              <a:rPr lang="ru-RU" sz="2400" b="1" dirty="0" smtClean="0"/>
              <a:t>выпускники </a:t>
            </a:r>
            <a:r>
              <a:rPr lang="ru-RU" sz="2400" b="1" dirty="0"/>
              <a:t>вечерних </a:t>
            </a:r>
            <a:r>
              <a:rPr lang="ru-RU" sz="2400" b="1" dirty="0" smtClean="0"/>
              <a:t>школ</a:t>
            </a:r>
            <a:r>
              <a:rPr lang="ru-RU" sz="2400" b="1" dirty="0"/>
              <a:t>, призванные в ряды Российской </a:t>
            </a:r>
            <a:r>
              <a:rPr lang="ru-RU" sz="2400" b="1" dirty="0" smtClean="0"/>
              <a:t>Армии</a:t>
            </a:r>
          </a:p>
          <a:p>
            <a:pPr indent="0" algn="just" eaLnBrk="1" hangingPunct="1"/>
            <a:endParaRPr lang="ru-RU" sz="2400" b="1" dirty="0"/>
          </a:p>
          <a:p>
            <a:pPr marL="342900" indent="-342900" algn="just" eaLnBrk="1" hangingPunct="1">
              <a:buFont typeface="Wingdings" pitchFamily="2" charset="2"/>
              <a:buChar char="ü"/>
            </a:pPr>
            <a:r>
              <a:rPr lang="ru-RU" sz="2400" b="1" dirty="0" smtClean="0"/>
              <a:t>выезжающие </a:t>
            </a:r>
            <a:r>
              <a:rPr lang="ru-RU" sz="2400" b="1" dirty="0"/>
              <a:t>на российские или международные спортивные соревнования, конкурсы, </a:t>
            </a:r>
            <a:r>
              <a:rPr lang="ru-RU" sz="2400" b="1" dirty="0" smtClean="0"/>
              <a:t>смотры и </a:t>
            </a:r>
            <a:r>
              <a:rPr lang="ru-RU" sz="2400" b="1" dirty="0"/>
              <a:t>тренировочные </a:t>
            </a:r>
            <a:r>
              <a:rPr lang="ru-RU" sz="2400" b="1" dirty="0" smtClean="0"/>
              <a:t>сборы</a:t>
            </a:r>
          </a:p>
          <a:p>
            <a:pPr marL="342900" indent="-342900" algn="just" eaLnBrk="1" hangingPunct="1">
              <a:buFont typeface="Wingdings" pitchFamily="2" charset="2"/>
              <a:buChar char="ü"/>
            </a:pPr>
            <a:endParaRPr lang="ru-RU" sz="2400" b="1" dirty="0"/>
          </a:p>
          <a:p>
            <a:pPr marL="342900" indent="-342900" algn="just" eaLnBrk="1" hangingPunct="1">
              <a:buFont typeface="Wingdings" pitchFamily="2" charset="2"/>
              <a:buChar char="ü"/>
            </a:pPr>
            <a:r>
              <a:rPr lang="ru-RU" sz="2400" b="1" dirty="0" smtClean="0"/>
              <a:t>выезжающие </a:t>
            </a:r>
            <a:r>
              <a:rPr lang="ru-RU" sz="2400" b="1" dirty="0"/>
              <a:t>за рубеж на постоянное место жительства или для продолжения </a:t>
            </a:r>
            <a:r>
              <a:rPr lang="ru-RU" sz="2400" b="1" dirty="0" smtClean="0"/>
              <a:t>обучения </a:t>
            </a:r>
          </a:p>
          <a:p>
            <a:pPr indent="0" algn="just" eaLnBrk="1" hangingPunct="1"/>
            <a:endParaRPr lang="ru-RU" sz="2400" b="1" dirty="0"/>
          </a:p>
          <a:p>
            <a:pPr marL="342900" indent="-342900" algn="just" eaLnBrk="1" hangingPunct="1">
              <a:buFont typeface="Wingdings" pitchFamily="2" charset="2"/>
              <a:buChar char="ü"/>
            </a:pPr>
            <a:r>
              <a:rPr lang="ru-RU" sz="2400" b="1" dirty="0" smtClean="0"/>
              <a:t>направляемые </a:t>
            </a:r>
            <a:r>
              <a:rPr lang="ru-RU" sz="2400" b="1" dirty="0"/>
              <a:t>по медицинским показаниям в лечебно-профилактические и иные учреждения для проведения лечебно-оздоровительных и реабилитационных мероприятий </a:t>
            </a:r>
            <a:r>
              <a:rPr lang="ru-RU" sz="2400" b="1" dirty="0" smtClean="0"/>
              <a:t>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26207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"/>
            <a:ext cx="9217024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67544" y="0"/>
            <a:ext cx="8229600" cy="90872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Сроки основного этапа 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772400"/>
              </p:ext>
            </p:extLst>
          </p:nvPr>
        </p:nvGraphicFramePr>
        <p:xfrm>
          <a:off x="251520" y="634580"/>
          <a:ext cx="8784976" cy="59011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5631"/>
                <a:gridCol w="1935674"/>
                <a:gridCol w="5583671"/>
              </a:tblGrid>
              <a:tr h="3767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26 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</a:rPr>
                        <a:t>мая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(понедельник)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</a:rPr>
                        <a:t>география, литература</a:t>
                      </a:r>
                      <a:endParaRPr lang="ru-RU" sz="2000" b="1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67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29 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</a:rPr>
                        <a:t>мая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(четверг)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</a:rPr>
                        <a:t>русский язык</a:t>
                      </a:r>
                      <a:endParaRPr lang="ru-RU" sz="2000" b="1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67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2 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</a:rPr>
                        <a:t>июня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(понедельник)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</a:rPr>
                        <a:t>иностранные языки, физика</a:t>
                      </a:r>
                      <a:endParaRPr lang="ru-RU" sz="2000" b="1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67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r>
                        <a:rPr lang="ru-RU" sz="2000" b="1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июня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(четверг)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математика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303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9 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</a:rPr>
                        <a:t>июня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(понедельник)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</a:rPr>
                        <a:t>информатика и информационно-коммуникационные технологии (ИКТ), биология, история</a:t>
                      </a:r>
                      <a:endParaRPr lang="ru-RU" sz="2000" b="1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67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11 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</a:rPr>
                        <a:t>июня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(среда)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обществознание, химия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175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16 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</a:rPr>
                        <a:t>июня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(понедельник)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</a:rPr>
                        <a:t>Резерв: информатика 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и информационно-коммуникационные технологии (ИКТ), биология, 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</a:rPr>
                        <a:t>иностранные языки, обществознание 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314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FF0000"/>
                          </a:solidFill>
                          <a:effectLst/>
                        </a:rPr>
                        <a:t>17 июня</a:t>
                      </a:r>
                      <a:endParaRPr lang="ru-RU" sz="2000" b="1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(вторник)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</a:rPr>
                        <a:t>Резерв: география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, литература, 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</a:rPr>
                        <a:t>химия, физика, история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67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FF0000"/>
                          </a:solidFill>
                          <a:effectLst/>
                        </a:rPr>
                        <a:t>18 июня</a:t>
                      </a:r>
                      <a:endParaRPr lang="ru-RU" sz="2000" b="1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(среда)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</a:rPr>
                        <a:t>Резерв: русский 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язык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67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FF0000"/>
                          </a:solidFill>
                          <a:effectLst/>
                        </a:rPr>
                        <a:t>19 июня</a:t>
                      </a:r>
                      <a:endParaRPr lang="ru-RU" sz="2000" b="1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(четверг)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</a:rPr>
                        <a:t>Резерв: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</a:rPr>
                        <a:t>математика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295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"/>
            <a:ext cx="9217024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 21"/>
          <p:cNvSpPr txBox="1">
            <a:spLocks/>
          </p:cNvSpPr>
          <p:nvPr/>
        </p:nvSpPr>
        <p:spPr>
          <a:xfrm>
            <a:off x="-55563" y="260648"/>
            <a:ext cx="9144001" cy="50771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Участники основного этапа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323528" y="908720"/>
            <a:ext cx="8359113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algn="just">
              <a:buFont typeface="Wingdings" pitchFamily="2" charset="2"/>
              <a:buChar char="ü"/>
            </a:pPr>
            <a:r>
              <a:rPr lang="ru-RU" sz="2600" b="1" dirty="0" smtClean="0"/>
              <a:t>выпускники 2014 года</a:t>
            </a:r>
          </a:p>
          <a:p>
            <a:pPr algn="just"/>
            <a:endParaRPr lang="ru-RU" sz="2600" b="1" dirty="0"/>
          </a:p>
          <a:p>
            <a:pPr marL="457200" indent="-457200" algn="just">
              <a:buFont typeface="Wingdings" pitchFamily="2" charset="2"/>
              <a:buChar char="ü"/>
            </a:pPr>
            <a:r>
              <a:rPr lang="ru-RU" sz="2600" b="1" dirty="0" smtClean="0"/>
              <a:t>обучающиеся </a:t>
            </a:r>
            <a:r>
              <a:rPr lang="ru-RU" sz="2600" b="1" dirty="0"/>
              <a:t>образовательных учреждений </a:t>
            </a:r>
            <a:r>
              <a:rPr lang="ru-RU" sz="2600" b="1" dirty="0" smtClean="0"/>
              <a:t>среднего </a:t>
            </a:r>
            <a:r>
              <a:rPr lang="ru-RU" sz="2600" b="1" dirty="0"/>
              <a:t>профессионального </a:t>
            </a:r>
            <a:r>
              <a:rPr lang="ru-RU" sz="2600" b="1" dirty="0" smtClean="0"/>
              <a:t>образования</a:t>
            </a:r>
          </a:p>
          <a:p>
            <a:pPr algn="just"/>
            <a:endParaRPr lang="ru-RU" sz="2600" b="1" dirty="0" smtClean="0"/>
          </a:p>
          <a:p>
            <a:pPr marL="457200" indent="-457200" algn="just">
              <a:buFont typeface="Wingdings" pitchFamily="2" charset="2"/>
              <a:buChar char="ü"/>
            </a:pPr>
            <a:r>
              <a:rPr lang="ru-RU" sz="2600" b="1" dirty="0" smtClean="0"/>
              <a:t>выпускники </a:t>
            </a:r>
            <a:r>
              <a:rPr lang="ru-RU" sz="2600" b="1" dirty="0"/>
              <a:t>образовательных учреждений прошлых </a:t>
            </a:r>
            <a:r>
              <a:rPr lang="ru-RU" sz="2600" b="1" dirty="0" smtClean="0"/>
              <a:t>лет</a:t>
            </a:r>
          </a:p>
          <a:p>
            <a:pPr algn="just"/>
            <a:endParaRPr lang="ru-RU" sz="2600" b="1" dirty="0" smtClean="0"/>
          </a:p>
          <a:p>
            <a:pPr marL="457200" indent="-457200" algn="just">
              <a:buFont typeface="Wingdings" pitchFamily="2" charset="2"/>
              <a:buChar char="ü"/>
            </a:pPr>
            <a:r>
              <a:rPr lang="ru-RU" sz="2600" b="1" dirty="0" smtClean="0"/>
              <a:t>граждане</a:t>
            </a:r>
            <a:r>
              <a:rPr lang="ru-RU" sz="2600" b="1" dirty="0"/>
              <a:t>, имеющие среднее </a:t>
            </a:r>
            <a:r>
              <a:rPr lang="ru-RU" sz="2600" b="1" dirty="0" smtClean="0"/>
              <a:t>общее </a:t>
            </a:r>
            <a:r>
              <a:rPr lang="ru-RU" sz="2600" b="1" dirty="0"/>
              <a:t>образование, полученное в образовательных учреждениях иностранных государств</a:t>
            </a:r>
          </a:p>
        </p:txBody>
      </p:sp>
    </p:spTree>
    <p:extLst>
      <p:ext uri="{BB962C8B-B14F-4D97-AF65-F5344CB8AC3E}">
        <p14:creationId xmlns:p14="http://schemas.microsoft.com/office/powerpoint/2010/main" val="313766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"/>
            <a:ext cx="9217024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 txBox="1">
            <a:spLocks/>
          </p:cNvSpPr>
          <p:nvPr/>
        </p:nvSpPr>
        <p:spPr>
          <a:xfrm>
            <a:off x="468313" y="115888"/>
            <a:ext cx="8229600" cy="64928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Участники дополнительного этапа</a:t>
            </a:r>
          </a:p>
        </p:txBody>
      </p:sp>
      <p:sp>
        <p:nvSpPr>
          <p:cNvPr id="4" name="Прямоугольник 1"/>
          <p:cNvSpPr>
            <a:spLocks noChangeArrowheads="1"/>
          </p:cNvSpPr>
          <p:nvPr/>
        </p:nvSpPr>
        <p:spPr bwMode="auto">
          <a:xfrm>
            <a:off x="123824" y="764704"/>
            <a:ext cx="889317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Font typeface="Wingdings" pitchFamily="2" charset="2"/>
              <a:buChar char="ü"/>
              <a:defRPr/>
            </a:pPr>
            <a:r>
              <a:rPr lang="ru-RU" sz="2000" b="1" dirty="0" smtClean="0"/>
              <a:t>выпускники прошлых лет</a:t>
            </a:r>
          </a:p>
          <a:p>
            <a:pPr>
              <a:defRPr/>
            </a:pPr>
            <a:endParaRPr lang="ru-RU" sz="2000" b="1" dirty="0" smtClean="0"/>
          </a:p>
          <a:p>
            <a:pPr marL="342900" indent="-342900">
              <a:buFont typeface="Wingdings" pitchFamily="2" charset="2"/>
              <a:buChar char="ü"/>
              <a:defRPr/>
            </a:pPr>
            <a:r>
              <a:rPr lang="ru-RU" sz="2000" b="1" dirty="0" smtClean="0"/>
              <a:t>выпускники образовательных учреждений среднего профессионального образования</a:t>
            </a:r>
          </a:p>
          <a:p>
            <a:pPr>
              <a:defRPr/>
            </a:pPr>
            <a:endParaRPr lang="ru-RU" sz="2000" b="1" dirty="0" smtClean="0"/>
          </a:p>
          <a:p>
            <a:pPr marL="342900" indent="-342900">
              <a:buFont typeface="Wingdings" pitchFamily="2" charset="2"/>
              <a:buChar char="ü"/>
              <a:defRPr/>
            </a:pPr>
            <a:r>
              <a:rPr lang="ru-RU" sz="2000" b="1" dirty="0" smtClean="0"/>
              <a:t>граждане, имеющие среднее (полное) общее образование, полученное в образовательных учреждениях иностранных государств</a:t>
            </a:r>
            <a:endParaRPr lang="ru-RU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58529" y="3031147"/>
            <a:ext cx="8280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Сроки дополнительного этапа 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96836"/>
              </p:ext>
            </p:extLst>
          </p:nvPr>
        </p:nvGraphicFramePr>
        <p:xfrm>
          <a:off x="123824" y="3661386"/>
          <a:ext cx="8815622" cy="2804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5808"/>
                <a:gridCol w="1800200"/>
                <a:gridCol w="5879614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20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июля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(понедельник)  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русский язык, химия,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</a:rPr>
                        <a:t>информатика 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и информационно-коммуникационные технологии (ИКТ)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</a:t>
                      </a: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июля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(среда)  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математика, география, иностранные язык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июля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 июля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(пятница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(понедельник) 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обществознание, литература, 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</a:rPr>
                        <a:t>физика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</a:rPr>
                        <a:t>история, биология 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 </a:t>
                      </a: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июля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(среда)  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все общеобразовательные предметы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55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"/>
            <a:ext cx="9217024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179512" y="260648"/>
            <a:ext cx="8517632" cy="86409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Государственный выпускной экзамен</a:t>
            </a:r>
            <a:b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Основной этап</a:t>
            </a:r>
            <a:b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itchFamily="34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36190" y="1700808"/>
            <a:ext cx="8144644" cy="237626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выпускники специальных учебно-воспитательных учреждений закрытого типа для детей и подростков с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девиантным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поведением, учреждений уголовно-исполнительной системы наказаний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выпускники с ограниченными возможностями здоровья (решение медико-психолого-педагогической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омиссии)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дети-инвалиды (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справка об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инвалидности)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4076" y="5356666"/>
            <a:ext cx="78488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26 </a:t>
            </a:r>
            <a:r>
              <a:rPr lang="ru-RU" sz="2400" b="1" dirty="0">
                <a:solidFill>
                  <a:srgbClr val="FF0000"/>
                </a:solidFill>
              </a:rPr>
              <a:t>мая (понедельник) </a:t>
            </a:r>
            <a:r>
              <a:rPr lang="ru-RU" sz="2400" b="1" dirty="0"/>
              <a:t>– русский язык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2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июня (понедельник) </a:t>
            </a:r>
            <a:r>
              <a:rPr lang="ru-RU" sz="2400" b="1" dirty="0"/>
              <a:t>– математика</a:t>
            </a:r>
          </a:p>
        </p:txBody>
      </p:sp>
    </p:spTree>
    <p:extLst>
      <p:ext uri="{BB962C8B-B14F-4D97-AF65-F5344CB8AC3E}">
        <p14:creationId xmlns:p14="http://schemas.microsoft.com/office/powerpoint/2010/main" val="81961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396"/>
            <a:ext cx="9217024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57200" y="116632"/>
            <a:ext cx="8229600" cy="100811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ЕГЭ -2014, минимальные баллы ЕГЭ, изменений нет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694438" y="1124744"/>
            <a:ext cx="8147248" cy="521744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/>
              <a:t>Рособрнадзор утвердил минимальные пороги по всем предметам (Распоряжение Рособрнадзора </a:t>
            </a:r>
            <a:r>
              <a:rPr lang="ru-RU" sz="2000" b="1" dirty="0" smtClean="0">
                <a:solidFill>
                  <a:srgbClr val="FF0000"/>
                </a:solidFill>
              </a:rPr>
              <a:t>от 29.08.2012 № 3499-10</a:t>
            </a:r>
            <a:r>
              <a:rPr lang="ru-RU" sz="2000" b="1" dirty="0" smtClean="0"/>
              <a:t>) 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2548852"/>
              </p:ext>
            </p:extLst>
          </p:nvPr>
        </p:nvGraphicFramePr>
        <p:xfrm>
          <a:off x="457200" y="2132856"/>
          <a:ext cx="8064896" cy="42484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34008"/>
                <a:gridCol w="4030888"/>
              </a:tblGrid>
              <a:tr h="1344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Предмет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</a:rPr>
                        <a:t>Минимальное значение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8946">
                <a:tc>
                  <a:txBody>
                    <a:bodyPr/>
                    <a:lstStyle/>
                    <a:p>
                      <a:pPr marL="265113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Русский язык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36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8946">
                <a:tc>
                  <a:txBody>
                    <a:bodyPr/>
                    <a:lstStyle/>
                    <a:p>
                      <a:pPr marL="265113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Математика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24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8946">
                <a:tc>
                  <a:txBody>
                    <a:bodyPr/>
                    <a:lstStyle/>
                    <a:p>
                      <a:pPr marL="265113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Физика 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36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8946">
                <a:tc>
                  <a:txBody>
                    <a:bodyPr/>
                    <a:lstStyle/>
                    <a:p>
                      <a:pPr marL="265113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Химия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36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8946">
                <a:tc>
                  <a:txBody>
                    <a:bodyPr/>
                    <a:lstStyle/>
                    <a:p>
                      <a:pPr marL="265113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Информатика и ИКТ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8946">
                <a:tc>
                  <a:txBody>
                    <a:bodyPr/>
                    <a:lstStyle/>
                    <a:p>
                      <a:pPr marL="265113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Биология 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36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8946">
                <a:tc>
                  <a:txBody>
                    <a:bodyPr/>
                    <a:lstStyle/>
                    <a:p>
                      <a:pPr marL="265113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История 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32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8946">
                <a:tc>
                  <a:txBody>
                    <a:bodyPr/>
                    <a:lstStyle/>
                    <a:p>
                      <a:pPr marL="265113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География 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37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8946">
                <a:tc>
                  <a:txBody>
                    <a:bodyPr/>
                    <a:lstStyle/>
                    <a:p>
                      <a:pPr marL="265113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Обществознание 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39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8946">
                <a:tc>
                  <a:txBody>
                    <a:bodyPr/>
                    <a:lstStyle/>
                    <a:p>
                      <a:pPr marL="265113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Литература 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32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2752">
                <a:tc>
                  <a:txBody>
                    <a:bodyPr/>
                    <a:lstStyle/>
                    <a:p>
                      <a:pPr marL="265113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Иностранные языки 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131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"/>
            <a:ext cx="9217024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0" y="274638"/>
            <a:ext cx="9036496" cy="634082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Продолжительность экзаменов ЕГЭ, изменений нет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03448" y="1179908"/>
            <a:ext cx="8229600" cy="4525963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b="1" smtClean="0"/>
              <a:t>по математике, физике, литературе, 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b="1" smtClean="0"/>
              <a:t>информатике и информационно-коммуникационным технологиям (ИКТ) </a:t>
            </a:r>
          </a:p>
          <a:p>
            <a:pPr marL="1624013" indent="-457200" algn="just">
              <a:buFont typeface="Wingdings" pitchFamily="2" charset="2"/>
              <a:buChar char="ü"/>
            </a:pPr>
            <a:r>
              <a:rPr lang="ru-RU" b="1" smtClean="0">
                <a:solidFill>
                  <a:srgbClr val="FF0000"/>
                </a:solidFill>
              </a:rPr>
              <a:t>3 часа 55 минут (235 минут)</a:t>
            </a:r>
          </a:p>
          <a:p>
            <a:pPr marL="1166813" indent="-1166813" algn="just">
              <a:buFont typeface="Arial" panose="020B0604020202020204" pitchFamily="34" charset="0"/>
              <a:buNone/>
            </a:pPr>
            <a:r>
              <a:rPr lang="ru-RU" b="1" smtClean="0"/>
              <a:t>по русскому языку, истории, обществознанию  </a:t>
            </a:r>
          </a:p>
          <a:p>
            <a:pPr marL="1624013" indent="-457200" algn="just">
              <a:buFont typeface="Wingdings" pitchFamily="2" charset="2"/>
              <a:buChar char="ü"/>
            </a:pPr>
            <a:r>
              <a:rPr lang="ru-RU" b="1" smtClean="0">
                <a:solidFill>
                  <a:srgbClr val="FF0000"/>
                </a:solidFill>
              </a:rPr>
              <a:t>3 часа 30 минут (210 минут)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b="1" smtClean="0"/>
              <a:t>по биологии, географии, химии, иностранным языкам </a:t>
            </a:r>
          </a:p>
          <a:p>
            <a:pPr marL="1624013" indent="-457200" algn="just">
              <a:buFont typeface="Wingdings" pitchFamily="2" charset="2"/>
              <a:buChar char="ü"/>
            </a:pPr>
            <a:r>
              <a:rPr lang="ru-RU" b="1" smtClean="0">
                <a:solidFill>
                  <a:srgbClr val="FF0000"/>
                </a:solidFill>
              </a:rPr>
              <a:t>3 часа (180 минут)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94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93" y="-24259"/>
            <a:ext cx="9253538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дзаголовок 4"/>
          <p:cNvSpPr txBox="1">
            <a:spLocks/>
          </p:cNvSpPr>
          <p:nvPr/>
        </p:nvSpPr>
        <p:spPr>
          <a:xfrm>
            <a:off x="472790" y="252902"/>
            <a:ext cx="8563706" cy="50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Организация видеонаблюдения  в ППЭ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72790" y="830517"/>
            <a:ext cx="1658254" cy="2238443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П.36 Порядка  </a:t>
            </a:r>
            <a:endParaRPr lang="ru-RU" sz="1200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43608" y="3645024"/>
            <a:ext cx="7488832" cy="2448272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20000"/>
              </a:lnSpc>
              <a:spcAft>
                <a:spcPts val="600"/>
              </a:spcAft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Всего ППЭ- 107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Видеонаблюдение в режиме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on-line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– 35 ППЭ из средств федерального бюджета (список утвержден, направлен в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Рособрнадзор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Видеонаблюдение в режиме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of-line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– 72 ППЭ </a:t>
            </a:r>
            <a:endParaRPr lang="ru-RU" sz="2400" b="1" i="1" dirty="0">
              <a:solidFill>
                <a:schemeClr val="tx1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31045" y="830517"/>
            <a:ext cx="6617420" cy="2587718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20000"/>
              </a:lnSpc>
              <a:spcAft>
                <a:spcPts val="0"/>
              </a:spcAft>
              <a:defRPr/>
            </a:pPr>
            <a:r>
              <a:rPr lang="ru-RU" sz="2400" b="1" u="sng" dirty="0" smtClean="0">
                <a:solidFill>
                  <a:srgbClr val="CC3300"/>
                </a:solidFill>
                <a:ea typeface="Verdana" pitchFamily="34" charset="0"/>
                <a:cs typeface="Verdana" pitchFamily="34" charset="0"/>
              </a:rPr>
              <a:t>ППЭ оборудуется стационарными или переносными металлоискателями, средствами видеонаблюдения, срок хранения видеозаписи экзамена – не менее 3х месяцев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95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3021" y="-459432"/>
            <a:ext cx="9697202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дзаголовок 4"/>
          <p:cNvSpPr txBox="1">
            <a:spLocks/>
          </p:cNvSpPr>
          <p:nvPr/>
        </p:nvSpPr>
        <p:spPr>
          <a:xfrm>
            <a:off x="472790" y="252902"/>
            <a:ext cx="8563706" cy="50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Организация видеонаблюдения  в ППЭ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72790" y="830517"/>
            <a:ext cx="1658254" cy="2238443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П.36 Порядка  </a:t>
            </a:r>
            <a:endParaRPr lang="ru-RU" sz="1200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293241" y="852602"/>
            <a:ext cx="6455223" cy="4808646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20000"/>
              </a:lnSpc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CC3300"/>
                </a:solidFill>
                <a:ea typeface="Verdana" pitchFamily="34" charset="0"/>
                <a:cs typeface="Verdana" pitchFamily="34" charset="0"/>
              </a:rPr>
              <a:t>Аудитории оборудуются средствами видеонаблюдения. Отсутствие средств видеонаблюдения, неисправное состояние или отключение указанных средств во время проведения экзамена, равно как и отсутствие видеозаписи экзамена является основанием для остановки экзамена ….</a:t>
            </a:r>
          </a:p>
          <a:p>
            <a:pPr>
              <a:lnSpc>
                <a:spcPct val="120000"/>
              </a:lnSpc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CC3300"/>
                </a:solidFill>
                <a:ea typeface="Verdana" pitchFamily="34" charset="0"/>
                <a:cs typeface="Verdana" pitchFamily="34" charset="0"/>
              </a:rPr>
              <a:t>Срок хранения видеозаписи</a:t>
            </a:r>
          </a:p>
          <a:p>
            <a:pPr>
              <a:lnSpc>
                <a:spcPct val="120000"/>
              </a:lnSpc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C3300"/>
                </a:solidFill>
                <a:ea typeface="Verdana" pitchFamily="34" charset="0"/>
                <a:cs typeface="Verdana" pitchFamily="34" charset="0"/>
              </a:rPr>
              <a:t>н</a:t>
            </a:r>
            <a:r>
              <a:rPr lang="ru-RU" sz="2000" b="1" dirty="0" smtClean="0">
                <a:solidFill>
                  <a:srgbClr val="CC3300"/>
                </a:solidFill>
                <a:ea typeface="Verdana" pitchFamily="34" charset="0"/>
                <a:cs typeface="Verdana" pitchFamily="34" charset="0"/>
              </a:rPr>
              <a:t>а основании которой было принято решение об остановке экзамена, удалении участника, аннулирование результатов –не менее </a:t>
            </a:r>
            <a:r>
              <a:rPr lang="ru-RU" sz="2800" b="1" dirty="0" smtClean="0">
                <a:solidFill>
                  <a:srgbClr val="CC3300"/>
                </a:solidFill>
                <a:ea typeface="Verdana" pitchFamily="34" charset="0"/>
                <a:cs typeface="Verdana" pitchFamily="34" charset="0"/>
              </a:rPr>
              <a:t>3 лет </a:t>
            </a:r>
            <a:r>
              <a:rPr lang="ru-RU" sz="2000" b="1" dirty="0" smtClean="0">
                <a:solidFill>
                  <a:srgbClr val="CC3300"/>
                </a:solidFill>
                <a:ea typeface="Verdana" pitchFamily="34" charset="0"/>
                <a:cs typeface="Verdana" pitchFamily="34" charset="0"/>
              </a:rPr>
              <a:t>со дня принятия решения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43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93" y="-24259"/>
            <a:ext cx="9253538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дзаголовок 4"/>
          <p:cNvSpPr txBox="1">
            <a:spLocks/>
          </p:cNvSpPr>
          <p:nvPr/>
        </p:nvSpPr>
        <p:spPr>
          <a:xfrm>
            <a:off x="472790" y="252902"/>
            <a:ext cx="8563706" cy="108786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Полномочия образовательных организаций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72790" y="830517"/>
            <a:ext cx="1658254" cy="2238443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П.25 Порядка  </a:t>
            </a:r>
            <a:endParaRPr lang="ru-RU" sz="1200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31045" y="1196752"/>
            <a:ext cx="6905452" cy="4752528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20000"/>
              </a:lnSpc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На ГИА  образовательные организации направляют своих работников для работы в качестве руководителей и организаторов ППЭ, членов ГЭК, предметных комиссий, конфликтных комиссий</a:t>
            </a:r>
            <a:r>
              <a:rPr lang="ru-RU" sz="2800" b="1" dirty="0" smtClean="0">
                <a:solidFill>
                  <a:srgbClr val="CC33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……</a:t>
            </a:r>
          </a:p>
          <a:p>
            <a:pPr algn="ctr">
              <a:lnSpc>
                <a:spcPct val="12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rgbClr val="CC3300"/>
              </a:solidFill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ct val="120000"/>
              </a:lnSpc>
              <a:spcAft>
                <a:spcPts val="0"/>
              </a:spcAft>
              <a:defRPr/>
            </a:pPr>
            <a:endParaRPr lang="ru-RU" sz="2400" b="1" dirty="0" smtClean="0">
              <a:solidFill>
                <a:srgbClr val="CC3300"/>
              </a:solidFill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92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93" y="-24259"/>
            <a:ext cx="9253538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72790" y="830517"/>
            <a:ext cx="1658254" cy="2238443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П.25 Порядка  </a:t>
            </a:r>
            <a:endParaRPr lang="ru-RU" sz="1200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09719" y="779135"/>
            <a:ext cx="6438745" cy="5170145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20000"/>
              </a:lnSpc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Под роспись информируют обучающихся и их родителей(законных представителей),выпускников прошлых лет о сроках, местах и порядке проведения ГИА, об основаниях  для удаления, изменения или аннулирования результатов ГИА, о видеозаписи на ГИА</a:t>
            </a:r>
            <a:r>
              <a:rPr lang="ru-RU" sz="2400" b="1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……</a:t>
            </a:r>
            <a:endParaRPr lang="ru-RU" sz="2400" b="1" dirty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Подзаголовок 4"/>
          <p:cNvSpPr txBox="1">
            <a:spLocks/>
          </p:cNvSpPr>
          <p:nvPr/>
        </p:nvSpPr>
        <p:spPr>
          <a:xfrm>
            <a:off x="472790" y="252902"/>
            <a:ext cx="8563706" cy="108786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Полномочия образовательных организаций</a:t>
            </a:r>
          </a:p>
        </p:txBody>
      </p:sp>
    </p:spTree>
    <p:extLst>
      <p:ext uri="{BB962C8B-B14F-4D97-AF65-F5344CB8AC3E}">
        <p14:creationId xmlns:p14="http://schemas.microsoft.com/office/powerpoint/2010/main" val="285818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93" y="-24259"/>
            <a:ext cx="9253538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дзаголовок 4"/>
          <p:cNvSpPr txBox="1">
            <a:spLocks/>
          </p:cNvSpPr>
          <p:nvPr/>
        </p:nvSpPr>
        <p:spPr>
          <a:xfrm>
            <a:off x="1194518" y="252902"/>
            <a:ext cx="6400800" cy="50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Схема допуска в ППЭ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1085642"/>
            <a:ext cx="8424936" cy="3135445"/>
          </a:xfrm>
          <a:prstGeom prst="rect">
            <a:avLst/>
          </a:prstGeom>
          <a:solidFill>
            <a:schemeClr val="bg1">
              <a:alpha val="31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ct val="120000"/>
              </a:lnSpc>
              <a:spcAft>
                <a:spcPts val="600"/>
              </a:spcAft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Участники ЕГЭ проходят через «рамку» и (или) ручной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металлодетектор</a:t>
            </a:r>
            <a:endParaRPr lang="ru-RU" sz="2400" b="1" dirty="0" smtClean="0">
              <a:solidFill>
                <a:schemeClr val="tx1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Если сигнал есть – сотрудник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полиции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предлагает выложить лишние и запрещенные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П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орядком предметы и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передать сопровождающему 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Если участник ЕГЭ отказывается – он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не допускается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к экзамену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65093" y="4077071"/>
            <a:ext cx="8059650" cy="2404837"/>
          </a:xfrm>
          <a:prstGeom prst="rect">
            <a:avLst/>
          </a:prstGeom>
          <a:solidFill>
            <a:schemeClr val="bg2">
              <a:alpha val="31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20000"/>
              </a:lnSpc>
              <a:spcAft>
                <a:spcPts val="0"/>
              </a:spcAft>
              <a:defRPr/>
            </a:pPr>
            <a:endParaRPr lang="ru-RU" sz="2400" b="1" u="sng" dirty="0" smtClean="0">
              <a:solidFill>
                <a:schemeClr val="tx1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  <a:spcAft>
                <a:spcPts val="0"/>
              </a:spcAft>
              <a:defRPr/>
            </a:pPr>
            <a:r>
              <a:rPr lang="ru-RU" sz="2400" b="1" u="sng" dirty="0" smtClean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Организатор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</a:p>
          <a:p>
            <a:pPr marL="285750" indent="-285750" algn="just">
              <a:lnSpc>
                <a:spcPct val="120000"/>
              </a:lnSpc>
              <a:spcAft>
                <a:spcPts val="600"/>
              </a:spcAft>
              <a:buFontTx/>
              <a:buChar char="-"/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проверяет паспорт, пропуск, наличие участника ЕГЭ в списках распределения</a:t>
            </a:r>
          </a:p>
          <a:p>
            <a:pPr marL="285750" indent="-285750" algn="just">
              <a:lnSpc>
                <a:spcPct val="120000"/>
              </a:lnSpc>
              <a:spcAft>
                <a:spcPts val="600"/>
              </a:spcAft>
              <a:buFontTx/>
              <a:buChar char="-"/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забирает подписанную участником ЕГЭ памятку</a:t>
            </a:r>
          </a:p>
        </p:txBody>
      </p:sp>
      <p:sp>
        <p:nvSpPr>
          <p:cNvPr id="17" name="Нашивка 16"/>
          <p:cNvSpPr/>
          <p:nvPr/>
        </p:nvSpPr>
        <p:spPr>
          <a:xfrm rot="5400000">
            <a:off x="3783312" y="2496298"/>
            <a:ext cx="900101" cy="3413578"/>
          </a:xfrm>
          <a:prstGeom prst="chevron">
            <a:avLst/>
          </a:prstGeom>
          <a:solidFill>
            <a:schemeClr val="accent1">
              <a:lumMod val="60000"/>
              <a:lumOff val="4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42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2" y="0"/>
            <a:ext cx="9253538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дзаголовок 4"/>
          <p:cNvSpPr txBox="1">
            <a:spLocks/>
          </p:cNvSpPr>
          <p:nvPr/>
        </p:nvSpPr>
        <p:spPr>
          <a:xfrm>
            <a:off x="1227584" y="188640"/>
            <a:ext cx="6400800" cy="50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Нарушения и санкции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1268760"/>
            <a:ext cx="8208912" cy="4464496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61950" algn="ctr">
              <a:lnSpc>
                <a:spcPct val="120000"/>
              </a:lnSpc>
              <a:spcAft>
                <a:spcPts val="1200"/>
              </a:spcAft>
              <a:defRPr/>
            </a:pPr>
            <a:r>
              <a:rPr lang="ru-RU" sz="2400" b="1" u="sng" dirty="0" smtClean="0">
                <a:solidFill>
                  <a:srgbClr val="C00000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ЗАПРЕТ</a:t>
            </a:r>
            <a:endParaRPr lang="ru-RU" sz="2400" b="1" u="sng" dirty="0">
              <a:solidFill>
                <a:srgbClr val="C00000"/>
              </a:solidFill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  <a:p>
            <a:pPr marL="704850" indent="-342900" algn="just">
              <a:lnSpc>
                <a:spcPct val="120000"/>
              </a:lnSpc>
              <a:spcAft>
                <a:spcPts val="1200"/>
              </a:spcAft>
              <a:buFontTx/>
              <a:buChar char="-"/>
              <a:defRPr/>
            </a:pPr>
            <a:r>
              <a:rPr lang="ru-RU" sz="2400" b="1" dirty="0" smtClean="0">
                <a:solidFill>
                  <a:srgbClr val="CC3300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наличие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средства связи, электронно-вычислительной техники, фото, аудио и видеоаппаратуры, справочных материалов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,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письменных заметок и иных средств хранения и передачи информации</a:t>
            </a:r>
          </a:p>
          <a:p>
            <a:pPr marL="704850" indent="-342900" algn="just">
              <a:lnSpc>
                <a:spcPct val="120000"/>
              </a:lnSpc>
              <a:spcAft>
                <a:spcPts val="1200"/>
              </a:spcAft>
              <a:buFontTx/>
              <a:buChar char="-"/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вынос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из аудиторий и ППЭ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экзаменационных материалов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на бумажном или электронном носителях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, их фотографирование</a:t>
            </a:r>
          </a:p>
          <a:p>
            <a:pPr marL="704850" indent="-342900" algn="just">
              <a:lnSpc>
                <a:spcPct val="120000"/>
              </a:lnSpc>
              <a:spcAft>
                <a:spcPts val="1200"/>
              </a:spcAft>
              <a:buFontTx/>
              <a:buChar char="-"/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оказание содействия участникам ЕГЭ, в том числе передача им указанных выше средств и материалов </a:t>
            </a:r>
          </a:p>
        </p:txBody>
      </p:sp>
    </p:spTree>
    <p:extLst>
      <p:ext uri="{BB962C8B-B14F-4D97-AF65-F5344CB8AC3E}">
        <p14:creationId xmlns:p14="http://schemas.microsoft.com/office/powerpoint/2010/main" val="182002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732" y="88888"/>
            <a:ext cx="9234264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дзаголовок 4"/>
          <p:cNvSpPr txBox="1">
            <a:spLocks/>
          </p:cNvSpPr>
          <p:nvPr/>
        </p:nvSpPr>
        <p:spPr>
          <a:xfrm>
            <a:off x="827583" y="88888"/>
            <a:ext cx="6984775" cy="74856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Удаления, аннулирования и пересдачи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8037" y="837456"/>
            <a:ext cx="4176464" cy="935360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Удаление членом ГЭК 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за нарушение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95295" y="1857184"/>
            <a:ext cx="4159206" cy="906834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Аннулирование за нарушение 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(в т.ч. выявленное при перепроверке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</a:t>
            </a:r>
            <a:endParaRPr lang="ru-RU" b="1" dirty="0">
              <a:solidFill>
                <a:srgbClr val="FF00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650920" y="1052736"/>
            <a:ext cx="1944216" cy="162691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ашивка 2"/>
          <p:cNvSpPr/>
          <p:nvPr/>
        </p:nvSpPr>
        <p:spPr>
          <a:xfrm>
            <a:off x="4893966" y="1262261"/>
            <a:ext cx="432048" cy="1230635"/>
          </a:xfrm>
          <a:prstGeom prst="chevron">
            <a:avLst/>
          </a:prstGeom>
          <a:solidFill>
            <a:schemeClr val="accent1">
              <a:lumMod val="60000"/>
              <a:lumOff val="4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49061" y="1362255"/>
            <a:ext cx="19442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Без права пересдачи в текущем году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49061" y="2882441"/>
            <a:ext cx="1944216" cy="191978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5649061" y="3406366"/>
            <a:ext cx="194421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 правом пересдачи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43589" y="5088533"/>
            <a:ext cx="7127592" cy="1184783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ea typeface="Verdana" pitchFamily="34" charset="0"/>
                <a:cs typeface="Verdana" pitchFamily="34" charset="0"/>
              </a:rPr>
              <a:t>Все решения об утверждении, изменении или аннулировании результатов ЕГЭ принимает </a:t>
            </a:r>
            <a:r>
              <a:rPr lang="ru-RU" sz="2000" b="1" dirty="0" smtClean="0">
                <a:solidFill>
                  <a:srgbClr val="CC0000"/>
                </a:solidFill>
                <a:ea typeface="Verdana" pitchFamily="34" charset="0"/>
                <a:cs typeface="Verdana" pitchFamily="34" charset="0"/>
              </a:rPr>
              <a:t>председатель ГЭК </a:t>
            </a:r>
            <a:endParaRPr lang="ru-RU" sz="2000" b="1" dirty="0">
              <a:solidFill>
                <a:srgbClr val="CC000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78037" y="5088532"/>
            <a:ext cx="7125734" cy="118478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477607" y="3144991"/>
            <a:ext cx="4176893" cy="1724169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В случае остановки экзамена членом ГЭК (по согласованию с председателем ГЭК) в отдельных аудиториях или во всем ППЭ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5" name="Нашивка 14"/>
          <p:cNvSpPr/>
          <p:nvPr/>
        </p:nvSpPr>
        <p:spPr>
          <a:xfrm>
            <a:off x="4893966" y="3144991"/>
            <a:ext cx="432048" cy="1230635"/>
          </a:xfrm>
          <a:prstGeom prst="chevron">
            <a:avLst/>
          </a:prstGeom>
          <a:solidFill>
            <a:schemeClr val="accent1">
              <a:lumMod val="60000"/>
              <a:lumOff val="4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69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93" y="-24259"/>
            <a:ext cx="9253538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87051" y="105309"/>
            <a:ext cx="8059650" cy="803411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20000"/>
              </a:lnSpc>
              <a:defRPr/>
            </a:pPr>
            <a:r>
              <a:rPr lang="ru-RU" sz="2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lang="ru-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.33 Порядка :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По решению председателя ГЭК повторно допускаются …в дополнительные сроки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-9893" y="1124743"/>
            <a:ext cx="9243645" cy="5400601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20000"/>
              </a:lnSpc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  <a:p>
            <a:pPr>
              <a:lnSpc>
                <a:spcPct val="120000"/>
              </a:lnSpc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обучающиеся, получившие на ГИА неудовлетворительный результат по одному из обязательных учебных предметов;</a:t>
            </a:r>
          </a:p>
          <a:p>
            <a:pPr>
              <a:lnSpc>
                <a:spcPct val="120000"/>
              </a:lnSpc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обучающиеся и выпускники прошлых лет, не явившиеся на экзамены по уважительным причинам (болезнь или иные обстоятельства, подтвержденные документально);</a:t>
            </a:r>
          </a:p>
          <a:p>
            <a:pPr>
              <a:lnSpc>
                <a:spcPct val="120000"/>
              </a:lnSpc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обучающиеся и выпускники прошлых лет, не завершившие выполнение экзаменационной работы по уважительным причинам (болезнь или иные обстоятельства, подтвержденные документально);</a:t>
            </a:r>
          </a:p>
          <a:p>
            <a:pPr>
              <a:lnSpc>
                <a:spcPct val="120000"/>
              </a:lnSpc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обучающиеся и выпускники прошлых лет, которым конфликтная комиссия удовлетворила апелляцию о нарушении установленного порядка проведения ГИА;</a:t>
            </a:r>
          </a:p>
          <a:p>
            <a:pPr>
              <a:lnSpc>
                <a:spcPct val="120000"/>
              </a:lnSpc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обучающиеся и выпускники прошлых лет, чьи результаты были аннулированы по решению председателя ГЭК в случае выявления фактов нарушений установленного порядка проведения ГИА, совершенных лицами, указанными в пункте 40 настоящего </a:t>
            </a:r>
            <a:r>
              <a:rPr lang="ru-RU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Порядка (организаторы ЕГЭ и др.), </a:t>
            </a:r>
            <a:r>
              <a:rPr lang="ru-RU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или иными (в том числе неустановленными) лицами.</a:t>
            </a:r>
          </a:p>
        </p:txBody>
      </p:sp>
      <p:sp>
        <p:nvSpPr>
          <p:cNvPr id="7" name="Подзаголовок 4"/>
          <p:cNvSpPr txBox="1">
            <a:spLocks/>
          </p:cNvSpPr>
          <p:nvPr/>
        </p:nvSpPr>
        <p:spPr>
          <a:xfrm>
            <a:off x="472790" y="252902"/>
            <a:ext cx="8563706" cy="108786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endParaRPr lang="ru-RU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6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2" y="0"/>
            <a:ext cx="9253538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дзаголовок 4"/>
          <p:cNvSpPr txBox="1">
            <a:spLocks/>
          </p:cNvSpPr>
          <p:nvPr/>
        </p:nvSpPr>
        <p:spPr>
          <a:xfrm>
            <a:off x="1227584" y="188640"/>
            <a:ext cx="6400800" cy="50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На ППЭ присутствуют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837456"/>
            <a:ext cx="8208912" cy="5399856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600" dirty="0" smtClean="0">
                <a:solidFill>
                  <a:schemeClr val="tx1"/>
                </a:solidFill>
              </a:rPr>
              <a:t>  - руководитель </a:t>
            </a:r>
            <a:r>
              <a:rPr lang="ru-RU" sz="2600" dirty="0">
                <a:solidFill>
                  <a:schemeClr val="tx1"/>
                </a:solidFill>
              </a:rPr>
              <a:t>и организаторы ППЭ;</a:t>
            </a:r>
          </a:p>
          <a:p>
            <a:pPr marL="342900" indent="-342900">
              <a:buFontTx/>
              <a:buChar char="-"/>
            </a:pPr>
            <a:r>
              <a:rPr lang="ru-RU" sz="2600" dirty="0" smtClean="0">
                <a:solidFill>
                  <a:schemeClr val="tx1"/>
                </a:solidFill>
              </a:rPr>
              <a:t>члены ГЭК;</a:t>
            </a:r>
          </a:p>
          <a:p>
            <a:pPr marL="342900" indent="-342900">
              <a:buFontTx/>
              <a:buChar char="-"/>
            </a:pPr>
            <a:r>
              <a:rPr lang="ru-RU" sz="2600" dirty="0" smtClean="0">
                <a:solidFill>
                  <a:schemeClr val="tx1"/>
                </a:solidFill>
              </a:rPr>
              <a:t>руководитель организации;</a:t>
            </a:r>
            <a:endParaRPr lang="ru-RU" sz="2600" dirty="0">
              <a:solidFill>
                <a:schemeClr val="tx1"/>
              </a:solidFill>
            </a:endParaRPr>
          </a:p>
          <a:p>
            <a:r>
              <a:rPr lang="ru-RU" sz="2600" dirty="0" smtClean="0">
                <a:solidFill>
                  <a:schemeClr val="tx1"/>
                </a:solidFill>
              </a:rPr>
              <a:t>- технические </a:t>
            </a:r>
            <a:r>
              <a:rPr lang="ru-RU" sz="2600" dirty="0">
                <a:solidFill>
                  <a:schemeClr val="tx1"/>
                </a:solidFill>
              </a:rPr>
              <a:t>специалисты по работе с </a:t>
            </a:r>
            <a:r>
              <a:rPr lang="ru-RU" sz="2600" dirty="0" smtClean="0">
                <a:solidFill>
                  <a:schemeClr val="tx1"/>
                </a:solidFill>
              </a:rPr>
              <a:t>ПО, </a:t>
            </a:r>
            <a:r>
              <a:rPr lang="ru-RU" sz="2600" dirty="0">
                <a:solidFill>
                  <a:schemeClr val="tx1"/>
                </a:solidFill>
              </a:rPr>
              <a:t>оказывающие </a:t>
            </a:r>
            <a:r>
              <a:rPr lang="ru-RU" sz="2600" dirty="0" smtClean="0">
                <a:solidFill>
                  <a:schemeClr val="tx1"/>
                </a:solidFill>
              </a:rPr>
              <a:t>ИТ помощь в ППЭ (по </a:t>
            </a:r>
            <a:r>
              <a:rPr lang="ru-RU" sz="2600" dirty="0">
                <a:solidFill>
                  <a:schemeClr val="tx1"/>
                </a:solidFill>
              </a:rPr>
              <a:t>организации видеонаблюдения в </a:t>
            </a:r>
            <a:r>
              <a:rPr lang="ru-RU" sz="2600" dirty="0" smtClean="0">
                <a:solidFill>
                  <a:schemeClr val="tx1"/>
                </a:solidFill>
              </a:rPr>
              <a:t>ППЭ);</a:t>
            </a:r>
            <a:endParaRPr lang="ru-RU" sz="2600" dirty="0">
              <a:solidFill>
                <a:schemeClr val="tx1"/>
              </a:solidFill>
            </a:endParaRPr>
          </a:p>
          <a:p>
            <a:r>
              <a:rPr lang="ru-RU" sz="2600" dirty="0">
                <a:solidFill>
                  <a:schemeClr val="tx1"/>
                </a:solidFill>
              </a:rPr>
              <a:t> </a:t>
            </a:r>
            <a:r>
              <a:rPr lang="ru-RU" sz="2600" dirty="0" smtClean="0">
                <a:solidFill>
                  <a:schemeClr val="tx1"/>
                </a:solidFill>
              </a:rPr>
              <a:t>-  </a:t>
            </a:r>
            <a:r>
              <a:rPr lang="ru-RU" sz="2600" dirty="0">
                <a:solidFill>
                  <a:schemeClr val="tx1"/>
                </a:solidFill>
              </a:rPr>
              <a:t>медицинские работники в ППЭ, а также ассистенты, оказывающие необходимую помощь участникам ЕГЭ с </a:t>
            </a:r>
            <a:r>
              <a:rPr lang="ru-RU" sz="2600" dirty="0" smtClean="0">
                <a:solidFill>
                  <a:schemeClr val="tx1"/>
                </a:solidFill>
              </a:rPr>
              <a:t>ОВЗ(по приказу), </a:t>
            </a:r>
            <a:endParaRPr lang="ru-RU" sz="2600" dirty="0">
              <a:solidFill>
                <a:schemeClr val="tx1"/>
              </a:solidFill>
            </a:endParaRPr>
          </a:p>
          <a:p>
            <a:r>
              <a:rPr lang="ru-RU" sz="2600" dirty="0" smtClean="0">
                <a:solidFill>
                  <a:schemeClr val="tx1"/>
                </a:solidFill>
              </a:rPr>
              <a:t>-   сотрудники</a:t>
            </a:r>
            <a:r>
              <a:rPr lang="ru-RU" sz="2600" dirty="0">
                <a:solidFill>
                  <a:schemeClr val="tx1"/>
                </a:solidFill>
              </a:rPr>
              <a:t>, осуществляющие охрану правопорядка, и (или) </a:t>
            </a:r>
            <a:r>
              <a:rPr lang="ru-RU" sz="2600" dirty="0" smtClean="0">
                <a:solidFill>
                  <a:schemeClr val="tx1"/>
                </a:solidFill>
              </a:rPr>
              <a:t>полиции;</a:t>
            </a:r>
            <a:endParaRPr lang="ru-RU" sz="2600" dirty="0">
              <a:solidFill>
                <a:schemeClr val="tx1"/>
              </a:solidFill>
            </a:endParaRPr>
          </a:p>
          <a:p>
            <a:r>
              <a:rPr lang="ru-RU" sz="2600" dirty="0" smtClean="0">
                <a:solidFill>
                  <a:schemeClr val="tx1"/>
                </a:solidFill>
              </a:rPr>
              <a:t>-  представители </a:t>
            </a:r>
            <a:r>
              <a:rPr lang="ru-RU" sz="2600" dirty="0">
                <a:solidFill>
                  <a:schemeClr val="tx1"/>
                </a:solidFill>
              </a:rPr>
              <a:t>от </a:t>
            </a:r>
            <a:r>
              <a:rPr lang="ru-RU" sz="2600" dirty="0" smtClean="0">
                <a:solidFill>
                  <a:schemeClr val="tx1"/>
                </a:solidFill>
              </a:rPr>
              <a:t>ОО, </a:t>
            </a:r>
            <a:r>
              <a:rPr lang="ru-RU" sz="2600" dirty="0">
                <a:solidFill>
                  <a:schemeClr val="tx1"/>
                </a:solidFill>
              </a:rPr>
              <a:t>сопровождающие обучающихся</a:t>
            </a:r>
            <a:r>
              <a:rPr lang="ru-RU" sz="2600" dirty="0" smtClean="0">
                <a:solidFill>
                  <a:schemeClr val="tx1"/>
                </a:solidFill>
              </a:rPr>
              <a:t>. </a:t>
            </a:r>
            <a:endParaRPr lang="ru-RU" sz="2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4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2" y="0"/>
            <a:ext cx="9253538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дзаголовок 4"/>
          <p:cNvSpPr txBox="1">
            <a:spLocks/>
          </p:cNvSpPr>
          <p:nvPr/>
        </p:nvSpPr>
        <p:spPr>
          <a:xfrm>
            <a:off x="929898" y="548680"/>
            <a:ext cx="6400800" cy="86484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На ППЭ могут присутствовать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65885" y="441040"/>
            <a:ext cx="8208912" cy="5399856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dirty="0" smtClean="0">
                <a:solidFill>
                  <a:schemeClr val="tx1"/>
                </a:solidFill>
              </a:rPr>
              <a:t>-  </a:t>
            </a:r>
            <a:r>
              <a:rPr lang="ru-RU" sz="2800" dirty="0" smtClean="0">
                <a:solidFill>
                  <a:schemeClr val="tx1"/>
                </a:solidFill>
              </a:rPr>
              <a:t>представители </a:t>
            </a:r>
            <a:r>
              <a:rPr lang="ru-RU" sz="2800" dirty="0">
                <a:solidFill>
                  <a:schemeClr val="tx1"/>
                </a:solidFill>
              </a:rPr>
              <a:t>средств массовой информации;</a:t>
            </a:r>
          </a:p>
          <a:p>
            <a:r>
              <a:rPr lang="ru-RU" sz="2800" dirty="0">
                <a:solidFill>
                  <a:schemeClr val="tx1"/>
                </a:solidFill>
              </a:rPr>
              <a:t>общественные наблюдатели, аккредитованные в установленном </a:t>
            </a:r>
            <a:r>
              <a:rPr lang="ru-RU" sz="2800" dirty="0" smtClean="0">
                <a:solidFill>
                  <a:schemeClr val="tx1"/>
                </a:solidFill>
              </a:rPr>
              <a:t>порядке</a:t>
            </a:r>
            <a:endParaRPr lang="ru-RU" sz="2800" dirty="0">
              <a:solidFill>
                <a:schemeClr val="tx1"/>
              </a:solidFill>
            </a:endParaRPr>
          </a:p>
          <a:p>
            <a:r>
              <a:rPr lang="ru-RU" sz="2800" dirty="0" smtClean="0">
                <a:solidFill>
                  <a:schemeClr val="tx1"/>
                </a:solidFill>
              </a:rPr>
              <a:t>-  должностные </a:t>
            </a:r>
            <a:r>
              <a:rPr lang="ru-RU" sz="2800" dirty="0">
                <a:solidFill>
                  <a:schemeClr val="tx1"/>
                </a:solidFill>
              </a:rPr>
              <a:t>лица </a:t>
            </a:r>
            <a:r>
              <a:rPr lang="ru-RU" sz="2800" dirty="0" err="1">
                <a:solidFill>
                  <a:schemeClr val="tx1"/>
                </a:solidFill>
              </a:rPr>
              <a:t>Рособрнадзора</a:t>
            </a:r>
            <a:r>
              <a:rPr lang="ru-RU" sz="2800" dirty="0">
                <a:solidFill>
                  <a:schemeClr val="tx1"/>
                </a:solidFill>
              </a:rPr>
              <a:t> и (или) органа исполнительной власти субъекта Российской Федерации, осуществляющего переданные полномочия Российской Федерации в сфере образования. </a:t>
            </a:r>
          </a:p>
        </p:txBody>
      </p:sp>
    </p:spTree>
    <p:extLst>
      <p:ext uri="{BB962C8B-B14F-4D97-AF65-F5344CB8AC3E}">
        <p14:creationId xmlns:p14="http://schemas.microsoft.com/office/powerpoint/2010/main" val="385201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2" y="0"/>
            <a:ext cx="9253538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дзаголовок 4"/>
          <p:cNvSpPr txBox="1">
            <a:spLocks/>
          </p:cNvSpPr>
          <p:nvPr/>
        </p:nvSpPr>
        <p:spPr>
          <a:xfrm>
            <a:off x="1227584" y="188640"/>
            <a:ext cx="6400800" cy="50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Организация помещений ППЭ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908720"/>
            <a:ext cx="8208912" cy="5399856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…..для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организаторов вне аудитории и сотрудников, осуществляющих охрану правопорядка (сотрудников полиции), обеспечивающих вход участников ЕГЭ в ППЭ, должно быть оборудовано рабочее место с наличием стационарного или ручного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металлодетектора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случае организации крупного ППЭ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оборудовать несколько входов в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наличием необходимого количества стационарных или ручных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металлодетекторов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необходимы объявления (таблички)оповещающие о ведении видеонаблюдения.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90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2" y="7328"/>
            <a:ext cx="9253538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дзаголовок 4"/>
          <p:cNvSpPr txBox="1">
            <a:spLocks/>
          </p:cNvSpPr>
          <p:nvPr/>
        </p:nvSpPr>
        <p:spPr>
          <a:xfrm>
            <a:off x="1227584" y="188640"/>
            <a:ext cx="6400800" cy="50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Система контроля на ЕГЭ - 2014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836712"/>
            <a:ext cx="8208912" cy="5760640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04850" indent="-342900" algn="just">
              <a:lnSpc>
                <a:spcPct val="120000"/>
              </a:lnSpc>
              <a:spcAft>
                <a:spcPts val="1200"/>
              </a:spcAft>
              <a:buFontTx/>
              <a:buChar char="-"/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Представители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Рособрнадзора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 (федеральные общественные инспекторы и федеральные общественные наблюдатели)</a:t>
            </a:r>
          </a:p>
          <a:p>
            <a:pPr marL="704850" indent="-342900" algn="just">
              <a:lnSpc>
                <a:spcPct val="120000"/>
              </a:lnSpc>
              <a:spcAft>
                <a:spcPts val="1200"/>
              </a:spcAft>
              <a:buFontTx/>
              <a:buChar char="-"/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Ч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лены ГЭК РТ (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представители ВПО и СПО ) и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Члены ГЭК РТ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по контролю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(сотрудники МО и НРТ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) во всех МО</a:t>
            </a:r>
          </a:p>
          <a:p>
            <a:pPr marL="704850" indent="-342900" algn="just">
              <a:lnSpc>
                <a:spcPct val="120000"/>
              </a:lnSpc>
              <a:spcAft>
                <a:spcPts val="1200"/>
              </a:spcAft>
              <a:buFontTx/>
              <a:buChar char="-"/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Сотрудники органа исполнительной власти субъекта РФ, осуществляющие переданные полномочия РФ в сфере образования</a:t>
            </a:r>
          </a:p>
          <a:p>
            <a:pPr marL="704850" indent="-342900" algn="just">
              <a:lnSpc>
                <a:spcPct val="120000"/>
              </a:lnSpc>
              <a:spcAft>
                <a:spcPts val="1200"/>
              </a:spcAft>
              <a:buFontTx/>
              <a:buChar char="-"/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Общественные наблюдатели (представители СМИ, общественных организаций, партий, родительских комитетов….)</a:t>
            </a:r>
          </a:p>
        </p:txBody>
      </p:sp>
    </p:spTree>
    <p:extLst>
      <p:ext uri="{BB962C8B-B14F-4D97-AF65-F5344CB8AC3E}">
        <p14:creationId xmlns:p14="http://schemas.microsoft.com/office/powerpoint/2010/main" val="64523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2" y="7328"/>
            <a:ext cx="9253538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дзаголовок 4"/>
          <p:cNvSpPr txBox="1">
            <a:spLocks/>
          </p:cNvSpPr>
          <p:nvPr/>
        </p:nvSpPr>
        <p:spPr>
          <a:xfrm>
            <a:off x="1227584" y="188640"/>
            <a:ext cx="6400800" cy="50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Система контроля на ЕГЭ - 2014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836712"/>
            <a:ext cx="8208912" cy="5760640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b="1" dirty="0">
                <a:solidFill>
                  <a:srgbClr val="000000"/>
                </a:solidFill>
                <a:latin typeface="Times New Roman"/>
                <a:ea typeface="Calibri"/>
              </a:rPr>
              <a:t>В РЦОИ и предметных комиссиях присутствуют:</a:t>
            </a:r>
            <a:endParaRPr lang="ru-RU" sz="1400" b="1" dirty="0">
              <a:latin typeface="Times New Roman"/>
              <a:ea typeface="Calibri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Calibri"/>
              </a:rPr>
              <a:t>а) члены ГЭК – по решению председателя ГЭК;</a:t>
            </a:r>
            <a:endParaRPr lang="ru-RU" sz="1400" dirty="0">
              <a:latin typeface="Times New Roman"/>
              <a:ea typeface="Calibri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Calibri"/>
              </a:rPr>
              <a:t>б) общественные наблюдатели, аккредитованные в установленном порядке – по желанию;</a:t>
            </a:r>
            <a:endParaRPr lang="ru-RU" sz="1400" dirty="0">
              <a:latin typeface="Times New Roman"/>
              <a:ea typeface="Calibri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Calibri"/>
              </a:rPr>
              <a:t>в) должностные лица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Calibri"/>
              </a:rPr>
              <a:t>Рособрнадзора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Calibri"/>
              </a:rPr>
              <a:t>, органа исполнительной власти субъекта Российской Федерации, осуществляющего переданные полномочия Российской Федерации в сфере образования – по решению соответствующих органов. </a:t>
            </a:r>
            <a:endParaRPr lang="ru-RU" sz="1400" dirty="0">
              <a:effectLst/>
              <a:latin typeface="Times New Roman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202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2" y="7328"/>
            <a:ext cx="9253538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дзаголовок 4"/>
          <p:cNvSpPr txBox="1">
            <a:spLocks/>
          </p:cNvSpPr>
          <p:nvPr/>
        </p:nvSpPr>
        <p:spPr>
          <a:xfrm>
            <a:off x="548155" y="188640"/>
            <a:ext cx="7696253" cy="50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Действия при обнаружении нарушения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48155" y="980728"/>
            <a:ext cx="8208912" cy="5911588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000" b="1" dirty="0" smtClean="0">
                <a:solidFill>
                  <a:schemeClr val="tx1"/>
                </a:solidFill>
              </a:rPr>
              <a:t>     1.Лица</a:t>
            </a:r>
            <a:r>
              <a:rPr lang="ru-RU" sz="2000" b="1" dirty="0">
                <a:solidFill>
                  <a:schemeClr val="tx1"/>
                </a:solidFill>
              </a:rPr>
              <a:t>, допустившие нарушение указанных требований или иное нарушение установленного порядка проведения ГИА, </a:t>
            </a:r>
            <a:r>
              <a:rPr lang="ru-RU" sz="2000" b="1" dirty="0">
                <a:solidFill>
                  <a:schemeClr val="accent2"/>
                </a:solidFill>
              </a:rPr>
              <a:t>удаляются с экзамена. 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Для </a:t>
            </a:r>
            <a:r>
              <a:rPr lang="ru-RU" sz="2000" b="1" dirty="0">
                <a:solidFill>
                  <a:schemeClr val="tx1"/>
                </a:solidFill>
              </a:rPr>
              <a:t>этого организаторы, руководитель ППЭ или общественные наблюдатели приглашают </a:t>
            </a:r>
            <a:r>
              <a:rPr lang="ru-RU" sz="2000" b="1" dirty="0">
                <a:solidFill>
                  <a:schemeClr val="accent2"/>
                </a:solidFill>
              </a:rPr>
              <a:t>членов ГЭК, которые составляют акт об удалении</a:t>
            </a:r>
            <a:r>
              <a:rPr lang="ru-RU" sz="2000" b="1" dirty="0">
                <a:solidFill>
                  <a:schemeClr val="tx1"/>
                </a:solidFill>
              </a:rPr>
              <a:t> с </a:t>
            </a:r>
            <a:r>
              <a:rPr lang="ru-RU" sz="2000" b="1" dirty="0" smtClean="0">
                <a:solidFill>
                  <a:schemeClr val="tx1"/>
                </a:solidFill>
              </a:rPr>
              <a:t>экзамена. </a:t>
            </a:r>
          </a:p>
          <a:p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   2. При присутствии на данном ППЭ сотрудников Департамента составляется протокол об административном правонарушении на </a:t>
            </a:r>
            <a:r>
              <a:rPr lang="ru-RU" sz="2000" b="1" dirty="0">
                <a:solidFill>
                  <a:schemeClr val="tx1"/>
                </a:solidFill>
              </a:rPr>
              <a:t>основании акта об </a:t>
            </a:r>
            <a:r>
              <a:rPr lang="ru-RU" sz="2000" b="1" dirty="0" smtClean="0">
                <a:solidFill>
                  <a:schemeClr val="tx1"/>
                </a:solidFill>
              </a:rPr>
              <a:t>удалении.</a:t>
            </a:r>
          </a:p>
          <a:p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   3. При присутствии на ППЭ только членов ГЭК по контролю (из числа сотрудников МО и НРТ )-составляется служебная записка о выявленном нарушении на имя руководителя Департамента с приложением акта об удалении. </a:t>
            </a:r>
            <a:r>
              <a:rPr lang="ru-RU" sz="2000" b="1" dirty="0" smtClean="0">
                <a:solidFill>
                  <a:schemeClr val="accent2"/>
                </a:solidFill>
              </a:rPr>
              <a:t>Далее необходимо руководителям ОУО МО обеспечить явку нарушителей Порядка на следующий день в Департамент для составления протокола </a:t>
            </a:r>
            <a:r>
              <a:rPr lang="ru-RU" sz="2000" b="1" dirty="0">
                <a:solidFill>
                  <a:schemeClr val="accent2"/>
                </a:solidFill>
              </a:rPr>
              <a:t>об административном правонарушении </a:t>
            </a:r>
            <a:endParaRPr lang="ru-RU" sz="2000" b="1" dirty="0" smtClean="0">
              <a:solidFill>
                <a:schemeClr val="accent2"/>
              </a:solidFill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165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2" y="7328"/>
            <a:ext cx="9253538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дзаголовок 4"/>
          <p:cNvSpPr txBox="1">
            <a:spLocks/>
          </p:cNvSpPr>
          <p:nvPr/>
        </p:nvSpPr>
        <p:spPr>
          <a:xfrm>
            <a:off x="1227584" y="188640"/>
            <a:ext cx="6400800" cy="50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sz="36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Особый контроль</a:t>
            </a:r>
            <a:endParaRPr lang="ru-RU" sz="3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8640960" cy="557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851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2" y="7328"/>
            <a:ext cx="9253538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дзаголовок 4"/>
          <p:cNvSpPr txBox="1">
            <a:spLocks/>
          </p:cNvSpPr>
          <p:nvPr/>
        </p:nvSpPr>
        <p:spPr>
          <a:xfrm>
            <a:off x="1227584" y="188640"/>
            <a:ext cx="6944816" cy="50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sz="36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ОТВЕТСТВЕННОСТЬ ЗА  ЕГЭ</a:t>
            </a:r>
            <a:endParaRPr lang="ru-RU" sz="3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908720"/>
            <a:ext cx="8609013" cy="5476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692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2" y="0"/>
            <a:ext cx="9253538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28625" y="0"/>
            <a:ext cx="8229600" cy="765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Информационное обеспечение</a:t>
            </a:r>
            <a:r>
              <a:rPr lang="ru-RU" sz="3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 </a:t>
            </a:r>
            <a:endParaRPr lang="ru-RU" sz="3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4229667936"/>
              </p:ext>
            </p:extLst>
          </p:nvPr>
        </p:nvGraphicFramePr>
        <p:xfrm>
          <a:off x="278439" y="836712"/>
          <a:ext cx="3717497" cy="196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357486750"/>
              </p:ext>
            </p:extLst>
          </p:nvPr>
        </p:nvGraphicFramePr>
        <p:xfrm>
          <a:off x="3923928" y="1988840"/>
          <a:ext cx="5038972" cy="7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356786661"/>
              </p:ext>
            </p:extLst>
          </p:nvPr>
        </p:nvGraphicFramePr>
        <p:xfrm>
          <a:off x="1619672" y="2805896"/>
          <a:ext cx="4824536" cy="148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61728969"/>
              </p:ext>
            </p:extLst>
          </p:nvPr>
        </p:nvGraphicFramePr>
        <p:xfrm>
          <a:off x="4139952" y="4365104"/>
          <a:ext cx="4394076" cy="1765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</p:spTree>
    <p:extLst>
      <p:ext uri="{BB962C8B-B14F-4D97-AF65-F5344CB8AC3E}">
        <p14:creationId xmlns:p14="http://schemas.microsoft.com/office/powerpoint/2010/main" val="290798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464</TotalTime>
  <Words>1629</Words>
  <Application>Microsoft Office PowerPoint</Application>
  <PresentationFormat>Экран (4:3)</PresentationFormat>
  <Paragraphs>243</Paragraphs>
  <Slides>27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Открытая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Зиганшина</dc:creator>
  <cp:lastModifiedBy>Admin</cp:lastModifiedBy>
  <cp:revision>88</cp:revision>
  <cp:lastPrinted>2014-02-24T12:45:45Z</cp:lastPrinted>
  <dcterms:created xsi:type="dcterms:W3CDTF">2014-02-17T08:16:41Z</dcterms:created>
  <dcterms:modified xsi:type="dcterms:W3CDTF">2014-05-14T12:27:12Z</dcterms:modified>
</cp:coreProperties>
</file>